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61"/>
  </p:notesMasterIdLst>
  <p:handoutMasterIdLst>
    <p:handoutMasterId r:id="rId62"/>
  </p:handoutMasterIdLst>
  <p:sldIdLst>
    <p:sldId id="417" r:id="rId2"/>
    <p:sldId id="473" r:id="rId3"/>
    <p:sldId id="484" r:id="rId4"/>
    <p:sldId id="483" r:id="rId5"/>
    <p:sldId id="460" r:id="rId6"/>
    <p:sldId id="474" r:id="rId7"/>
    <p:sldId id="475" r:id="rId8"/>
    <p:sldId id="476" r:id="rId9"/>
    <p:sldId id="477" r:id="rId10"/>
    <p:sldId id="478" r:id="rId11"/>
    <p:sldId id="479" r:id="rId12"/>
    <p:sldId id="480" r:id="rId13"/>
    <p:sldId id="481" r:id="rId14"/>
    <p:sldId id="482" r:id="rId15"/>
    <p:sldId id="472" r:id="rId16"/>
    <p:sldId id="418" r:id="rId17"/>
    <p:sldId id="461" r:id="rId18"/>
    <p:sldId id="386" r:id="rId19"/>
    <p:sldId id="338" r:id="rId20"/>
    <p:sldId id="470" r:id="rId21"/>
    <p:sldId id="465" r:id="rId22"/>
    <p:sldId id="462" r:id="rId23"/>
    <p:sldId id="464" r:id="rId24"/>
    <p:sldId id="463" r:id="rId25"/>
    <p:sldId id="346" r:id="rId26"/>
    <p:sldId id="433" r:id="rId27"/>
    <p:sldId id="437" r:id="rId28"/>
    <p:sldId id="420" r:id="rId29"/>
    <p:sldId id="421" r:id="rId30"/>
    <p:sldId id="435" r:id="rId31"/>
    <p:sldId id="432" r:id="rId32"/>
    <p:sldId id="453" r:id="rId33"/>
    <p:sldId id="443" r:id="rId34"/>
    <p:sldId id="440" r:id="rId35"/>
    <p:sldId id="419" r:id="rId36"/>
    <p:sldId id="341" r:id="rId37"/>
    <p:sldId id="342" r:id="rId38"/>
    <p:sldId id="422" r:id="rId39"/>
    <p:sldId id="343" r:id="rId40"/>
    <p:sldId id="424" r:id="rId41"/>
    <p:sldId id="425" r:id="rId42"/>
    <p:sldId id="426" r:id="rId43"/>
    <p:sldId id="427" r:id="rId44"/>
    <p:sldId id="428" r:id="rId45"/>
    <p:sldId id="430" r:id="rId46"/>
    <p:sldId id="344" r:id="rId47"/>
    <p:sldId id="402" r:id="rId48"/>
    <p:sldId id="423" r:id="rId49"/>
    <p:sldId id="444" r:id="rId50"/>
    <p:sldId id="459" r:id="rId51"/>
    <p:sldId id="446" r:id="rId52"/>
    <p:sldId id="447" r:id="rId53"/>
    <p:sldId id="448" r:id="rId54"/>
    <p:sldId id="449" r:id="rId55"/>
    <p:sldId id="450" r:id="rId56"/>
    <p:sldId id="455" r:id="rId57"/>
    <p:sldId id="452" r:id="rId58"/>
    <p:sldId id="456" r:id="rId59"/>
    <p:sldId id="457" r:id="rId6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CC00"/>
    <a:srgbClr val="FF6600"/>
    <a:srgbClr val="7773A7"/>
    <a:srgbClr val="9966FF"/>
    <a:srgbClr val="6699FF"/>
    <a:srgbClr val="3333FF"/>
    <a:srgbClr val="CCCCFF"/>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2685" autoAdjust="0"/>
    <p:restoredTop sz="94658" autoAdjust="0"/>
  </p:normalViewPr>
  <p:slideViewPr>
    <p:cSldViewPr>
      <p:cViewPr>
        <p:scale>
          <a:sx n="75" d="100"/>
          <a:sy n="75" d="100"/>
        </p:scale>
        <p:origin x="-276" y="-180"/>
      </p:cViewPr>
      <p:guideLst>
        <p:guide orient="horz" pos="211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480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78851" name="Rectangle 3"/>
          <p:cNvSpPr>
            <a:spLocks noGrp="1" noChangeArrowheads="1"/>
          </p:cNvSpPr>
          <p:nvPr>
            <p:ph type="dt" sz="quarter" idx="1"/>
          </p:nvPr>
        </p:nvSpPr>
        <p:spPr bwMode="auto">
          <a:xfrm>
            <a:off x="3962400" y="0"/>
            <a:ext cx="30480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US"/>
          </a:p>
        </p:txBody>
      </p:sp>
      <p:sp>
        <p:nvSpPr>
          <p:cNvPr id="78852" name="Rectangle 4"/>
          <p:cNvSpPr>
            <a:spLocks noGrp="1" noChangeArrowheads="1"/>
          </p:cNvSpPr>
          <p:nvPr>
            <p:ph type="ftr" sz="quarter" idx="2"/>
          </p:nvPr>
        </p:nvSpPr>
        <p:spPr bwMode="auto">
          <a:xfrm>
            <a:off x="0" y="8877300"/>
            <a:ext cx="30480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78853" name="Rectangle 5"/>
          <p:cNvSpPr>
            <a:spLocks noGrp="1" noChangeArrowheads="1"/>
          </p:cNvSpPr>
          <p:nvPr>
            <p:ph type="sldNum" sz="quarter" idx="3"/>
          </p:nvPr>
        </p:nvSpPr>
        <p:spPr bwMode="auto">
          <a:xfrm>
            <a:off x="3962400" y="8877300"/>
            <a:ext cx="30480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D690E717-51A5-4D0F-9F8E-47007D6EA57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480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15363" name="Rectangle 3"/>
          <p:cNvSpPr>
            <a:spLocks noGrp="1" noChangeArrowheads="1"/>
          </p:cNvSpPr>
          <p:nvPr>
            <p:ph type="dt" idx="1"/>
          </p:nvPr>
        </p:nvSpPr>
        <p:spPr bwMode="auto">
          <a:xfrm>
            <a:off x="3962400" y="0"/>
            <a:ext cx="30480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58875" y="688975"/>
            <a:ext cx="4692650" cy="35194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14400" y="4438650"/>
            <a:ext cx="5181600" cy="4208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77300"/>
            <a:ext cx="30480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15367" name="Rectangle 7"/>
          <p:cNvSpPr>
            <a:spLocks noGrp="1" noChangeArrowheads="1"/>
          </p:cNvSpPr>
          <p:nvPr>
            <p:ph type="sldNum" sz="quarter" idx="5"/>
          </p:nvPr>
        </p:nvSpPr>
        <p:spPr bwMode="auto">
          <a:xfrm>
            <a:off x="3962400" y="8877300"/>
            <a:ext cx="30480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95274D48-33BC-42FA-B646-0336B769801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7735ACC-6F08-4B92-8BD6-65CD12D77E15}" type="slidenum">
              <a:rPr lang="en-US"/>
              <a:pPr/>
              <a:t>1</a:t>
            </a:fld>
            <a:endParaRPr lang="en-US" dirty="0"/>
          </a:p>
        </p:txBody>
      </p:sp>
      <p:sp>
        <p:nvSpPr>
          <p:cNvPr id="63491"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63492"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EDF8A2EE-CFAC-459F-886A-626666AF7372}" type="slidenum">
              <a:rPr lang="en-US"/>
              <a:pPr/>
              <a:t>10</a:t>
            </a:fld>
            <a:endParaRPr lang="en-US" dirty="0"/>
          </a:p>
        </p:txBody>
      </p:sp>
      <p:sp>
        <p:nvSpPr>
          <p:cNvPr id="71683" name="Rectangle 2"/>
          <p:cNvSpPr>
            <a:spLocks noGrp="1" noRot="1" noChangeAspect="1" noChangeArrowheads="1" noTextEdit="1"/>
          </p:cNvSpPr>
          <p:nvPr>
            <p:ph type="sldImg"/>
          </p:nvPr>
        </p:nvSpPr>
        <p:spPr>
          <a:xfrm>
            <a:off x="1184275" y="698500"/>
            <a:ext cx="4654550" cy="3490913"/>
          </a:xfrm>
          <a:ln/>
        </p:spPr>
      </p:sp>
      <p:sp>
        <p:nvSpPr>
          <p:cNvPr id="71684"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E68CBC42-C5AE-4B54-93F1-8740CB47BC06}" type="slidenum">
              <a:rPr lang="en-US"/>
              <a:pPr/>
              <a:t>11</a:t>
            </a:fld>
            <a:endParaRPr lang="en-US" dirty="0"/>
          </a:p>
        </p:txBody>
      </p:sp>
      <p:sp>
        <p:nvSpPr>
          <p:cNvPr id="72707" name="Rectangle 2"/>
          <p:cNvSpPr>
            <a:spLocks noGrp="1" noRot="1" noChangeAspect="1" noChangeArrowheads="1" noTextEdit="1"/>
          </p:cNvSpPr>
          <p:nvPr>
            <p:ph type="sldImg"/>
          </p:nvPr>
        </p:nvSpPr>
        <p:spPr>
          <a:xfrm>
            <a:off x="1184275" y="698500"/>
            <a:ext cx="4654550" cy="3490913"/>
          </a:xfrm>
          <a:ln/>
        </p:spPr>
      </p:sp>
      <p:sp>
        <p:nvSpPr>
          <p:cNvPr id="72708"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9ECAFE93-FAA9-4273-8626-21DB92C12E6A}" type="slidenum">
              <a:rPr lang="en-US"/>
              <a:pPr/>
              <a:t>12</a:t>
            </a:fld>
            <a:endParaRPr lang="en-US" dirty="0"/>
          </a:p>
        </p:txBody>
      </p:sp>
      <p:sp>
        <p:nvSpPr>
          <p:cNvPr id="73731" name="Rectangle 2"/>
          <p:cNvSpPr>
            <a:spLocks noGrp="1" noRot="1" noChangeAspect="1" noChangeArrowheads="1" noTextEdit="1"/>
          </p:cNvSpPr>
          <p:nvPr>
            <p:ph type="sldImg"/>
          </p:nvPr>
        </p:nvSpPr>
        <p:spPr>
          <a:xfrm>
            <a:off x="1184275" y="698500"/>
            <a:ext cx="4654550" cy="3490913"/>
          </a:xfrm>
          <a:ln/>
        </p:spPr>
      </p:sp>
      <p:sp>
        <p:nvSpPr>
          <p:cNvPr id="73732"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7B2C1316-1531-48DE-A06C-938053398911}" type="slidenum">
              <a:rPr lang="en-US"/>
              <a:pPr/>
              <a:t>13</a:t>
            </a:fld>
            <a:endParaRPr lang="en-US" dirty="0"/>
          </a:p>
        </p:txBody>
      </p:sp>
      <p:sp>
        <p:nvSpPr>
          <p:cNvPr id="74755" name="Rectangle 2"/>
          <p:cNvSpPr>
            <a:spLocks noGrp="1" noRot="1" noChangeAspect="1" noChangeArrowheads="1" noTextEdit="1"/>
          </p:cNvSpPr>
          <p:nvPr>
            <p:ph type="sldImg"/>
          </p:nvPr>
        </p:nvSpPr>
        <p:spPr>
          <a:xfrm>
            <a:off x="1184275" y="698500"/>
            <a:ext cx="4654550" cy="3490913"/>
          </a:xfrm>
          <a:ln/>
        </p:spPr>
      </p:sp>
      <p:sp>
        <p:nvSpPr>
          <p:cNvPr id="74756"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95AFB778-A84C-45D0-AA4B-73692A39C7DD}" type="slidenum">
              <a:rPr lang="en-US"/>
              <a:pPr/>
              <a:t>14</a:t>
            </a:fld>
            <a:endParaRPr lang="en-US" dirty="0"/>
          </a:p>
        </p:txBody>
      </p:sp>
      <p:sp>
        <p:nvSpPr>
          <p:cNvPr id="75779" name="Rectangle 2"/>
          <p:cNvSpPr>
            <a:spLocks noGrp="1" noRot="1" noChangeAspect="1" noChangeArrowheads="1" noTextEdit="1"/>
          </p:cNvSpPr>
          <p:nvPr>
            <p:ph type="sldImg"/>
          </p:nvPr>
        </p:nvSpPr>
        <p:spPr>
          <a:xfrm>
            <a:off x="1184275" y="698500"/>
            <a:ext cx="4654550" cy="3490913"/>
          </a:xfrm>
          <a:ln/>
        </p:spPr>
      </p:sp>
      <p:sp>
        <p:nvSpPr>
          <p:cNvPr id="75780"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F0873146-3C0D-468D-9E11-F4A4556BAEA6}" type="slidenum">
              <a:rPr lang="en-US"/>
              <a:pPr/>
              <a:t>15</a:t>
            </a:fld>
            <a:endParaRPr lang="en-US" dirty="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ADFD3152-01FF-42BD-8460-BA8970602B65}" type="slidenum">
              <a:rPr lang="en-US"/>
              <a:pPr/>
              <a:t>16</a:t>
            </a:fld>
            <a:endParaRPr lang="en-US" dirty="0"/>
          </a:p>
        </p:txBody>
      </p:sp>
      <p:sp>
        <p:nvSpPr>
          <p:cNvPr id="77827"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77828"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E4FF311B-6C80-4DF2-B6ED-54D9DF45EF9B}" type="slidenum">
              <a:rPr lang="en-US"/>
              <a:pPr/>
              <a:t>17</a:t>
            </a:fld>
            <a:endParaRPr lang="en-US" dirty="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85BCA6FF-35AB-41E4-A062-714E7E87695E}" type="slidenum">
              <a:rPr lang="en-US"/>
              <a:pPr/>
              <a:t>18</a:t>
            </a:fld>
            <a:endParaRPr lang="en-US"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9799B808-F2E1-470D-AE7B-C41C11A7C255}" type="slidenum">
              <a:rPr lang="en-US"/>
              <a:pPr/>
              <a:t>19</a:t>
            </a:fld>
            <a:endParaRPr lang="en-US" dirty="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E1891CCA-EA34-429F-90C0-F3AD3DF00378}" type="slidenum">
              <a:rPr lang="en-US"/>
              <a:pPr/>
              <a:t>2</a:t>
            </a:fld>
            <a:endParaRPr lang="en-US" dirty="0"/>
          </a:p>
        </p:txBody>
      </p:sp>
      <p:sp>
        <p:nvSpPr>
          <p:cNvPr id="64515" name="Rectangle 2"/>
          <p:cNvSpPr>
            <a:spLocks noGrp="1" noRot="1" noChangeAspect="1" noChangeArrowheads="1" noTextEdit="1"/>
          </p:cNvSpPr>
          <p:nvPr>
            <p:ph type="sldImg"/>
          </p:nvPr>
        </p:nvSpPr>
        <p:spPr>
          <a:xfrm>
            <a:off x="1184275" y="698500"/>
            <a:ext cx="4654550" cy="3490913"/>
          </a:xfrm>
          <a:ln/>
        </p:spPr>
      </p:sp>
      <p:sp>
        <p:nvSpPr>
          <p:cNvPr id="64516"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35ED3F26-DF3E-4F9A-AEF8-205269073690}" type="slidenum">
              <a:rPr lang="en-US"/>
              <a:pPr/>
              <a:t>20</a:t>
            </a:fld>
            <a:endParaRPr lang="en-US" dirty="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07E0B84-0F65-4D09-BE82-D9625DB0BB2E}" type="slidenum">
              <a:rPr lang="en-US"/>
              <a:pPr/>
              <a:t>21</a:t>
            </a:fld>
            <a:endParaRPr lang="en-US" dirty="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4F6BFB0C-2562-4099-B9DA-3E1DB1C58A1C}" type="slidenum">
              <a:rPr lang="en-US"/>
              <a:pPr/>
              <a:t>22</a:t>
            </a:fld>
            <a:endParaRPr lang="en-US" dirty="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1515D4FB-4C1B-459F-BFED-222B7826BC45}" type="slidenum">
              <a:rPr lang="en-US"/>
              <a:pPr/>
              <a:t>23</a:t>
            </a:fld>
            <a:endParaRPr lang="en-US" dirty="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0B2FB220-0816-4FBB-AC74-B96B1F6FD0C6}" type="slidenum">
              <a:rPr lang="en-US"/>
              <a:pPr/>
              <a:t>24</a:t>
            </a:fld>
            <a:endParaRPr lang="en-US" dirty="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427EDFC7-5CF8-412D-B8A6-C00516774825}" type="slidenum">
              <a:rPr lang="en-US"/>
              <a:pPr/>
              <a:t>25</a:t>
            </a:fld>
            <a:endParaRPr lang="en-US" dirty="0"/>
          </a:p>
        </p:txBody>
      </p:sp>
      <p:sp>
        <p:nvSpPr>
          <p:cNvPr id="87043"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87044"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B58D903E-DEAB-4027-B140-FA6FBEC2A633}" type="slidenum">
              <a:rPr lang="en-US"/>
              <a:pPr/>
              <a:t>26</a:t>
            </a:fld>
            <a:endParaRPr lang="en-US" dirty="0"/>
          </a:p>
        </p:txBody>
      </p:sp>
      <p:sp>
        <p:nvSpPr>
          <p:cNvPr id="88067"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88068"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D14878E6-205B-4612-8996-B0ACCA5416A3}" type="slidenum">
              <a:rPr lang="en-US"/>
              <a:pPr/>
              <a:t>27</a:t>
            </a:fld>
            <a:endParaRPr lang="en-US" dirty="0"/>
          </a:p>
        </p:txBody>
      </p:sp>
      <p:sp>
        <p:nvSpPr>
          <p:cNvPr id="89091"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89092"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7038790C-3B4D-4D3E-A74D-ED3741F85D75}" type="slidenum">
              <a:rPr lang="en-US"/>
              <a:pPr/>
              <a:t>28</a:t>
            </a:fld>
            <a:endParaRPr lang="en-US" dirty="0"/>
          </a:p>
        </p:txBody>
      </p:sp>
      <p:sp>
        <p:nvSpPr>
          <p:cNvPr id="90115"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90116"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CA0E950D-DC14-4088-8475-5FF94D0AD1DE}" type="slidenum">
              <a:rPr lang="en-US"/>
              <a:pPr/>
              <a:t>29</a:t>
            </a:fld>
            <a:endParaRPr lang="en-US" dirty="0"/>
          </a:p>
        </p:txBody>
      </p:sp>
      <p:sp>
        <p:nvSpPr>
          <p:cNvPr id="91139" name="Rectangle 2"/>
          <p:cNvSpPr>
            <a:spLocks noGrp="1" noChangeArrowheads="1"/>
          </p:cNvSpPr>
          <p:nvPr>
            <p:ph type="body" idx="1"/>
          </p:nvPr>
        </p:nvSpPr>
        <p:spPr>
          <a:noFill/>
          <a:ln/>
        </p:spPr>
        <p:txBody>
          <a:bodyPr lIns="92458" tIns="45418" rIns="92458" bIns="45418"/>
          <a:lstStyle/>
          <a:p>
            <a:endParaRPr lang="en-GB" dirty="0" smtClean="0"/>
          </a:p>
        </p:txBody>
      </p:sp>
      <p:sp>
        <p:nvSpPr>
          <p:cNvPr id="91140" name="Rectangle 3"/>
          <p:cNvSpPr>
            <a:spLocks noGrp="1" noRot="1" noChangeAspect="1" noChangeArrowheads="1" noTextEdit="1"/>
          </p:cNvSpPr>
          <p:nvPr>
            <p:ph type="sldImg"/>
          </p:nvPr>
        </p:nvSpPr>
        <p:spPr>
          <a:xfrm>
            <a:off x="1158875" y="688975"/>
            <a:ext cx="4694238" cy="3521075"/>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95274D48-33BC-42FA-B646-0336B7698018}"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48D56FA9-FF6F-49CE-A504-746CB9701DF9}" type="slidenum">
              <a:rPr lang="en-US"/>
              <a:pPr/>
              <a:t>30</a:t>
            </a:fld>
            <a:endParaRPr lang="en-US" dirty="0"/>
          </a:p>
        </p:txBody>
      </p:sp>
      <p:sp>
        <p:nvSpPr>
          <p:cNvPr id="92163" name="Rectangle 2"/>
          <p:cNvSpPr>
            <a:spLocks noGrp="1" noChangeArrowheads="1"/>
          </p:cNvSpPr>
          <p:nvPr>
            <p:ph type="body" idx="1"/>
          </p:nvPr>
        </p:nvSpPr>
        <p:spPr>
          <a:noFill/>
          <a:ln/>
        </p:spPr>
        <p:txBody>
          <a:bodyPr lIns="92458" tIns="45418" rIns="92458" bIns="45418"/>
          <a:lstStyle/>
          <a:p>
            <a:endParaRPr lang="en-GB" dirty="0" smtClean="0"/>
          </a:p>
        </p:txBody>
      </p:sp>
      <p:sp>
        <p:nvSpPr>
          <p:cNvPr id="92164" name="Rectangle 3"/>
          <p:cNvSpPr>
            <a:spLocks noGrp="1" noRot="1" noChangeAspect="1" noChangeArrowheads="1" noTextEdit="1"/>
          </p:cNvSpPr>
          <p:nvPr>
            <p:ph type="sldImg"/>
          </p:nvPr>
        </p:nvSpPr>
        <p:spPr>
          <a:xfrm>
            <a:off x="1158875" y="688975"/>
            <a:ext cx="4694238" cy="3521075"/>
          </a:xfrm>
          <a:ln w="12700" cap="flat">
            <a:solidFill>
              <a:schemeClr val="tx1"/>
            </a:solidFill>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459156DD-BC5C-440B-BED7-DE581706D2E2}" type="slidenum">
              <a:rPr lang="en-US"/>
              <a:pPr/>
              <a:t>31</a:t>
            </a:fld>
            <a:endParaRPr lang="en-US" dirty="0"/>
          </a:p>
        </p:txBody>
      </p:sp>
      <p:sp>
        <p:nvSpPr>
          <p:cNvPr id="93187"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93188"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EC1D143-A017-49B6-9E21-E2761ED1F9BD}" type="slidenum">
              <a:rPr lang="en-US"/>
              <a:pPr/>
              <a:t>32</a:t>
            </a:fld>
            <a:endParaRPr lang="en-US" dirty="0"/>
          </a:p>
        </p:txBody>
      </p:sp>
      <p:sp>
        <p:nvSpPr>
          <p:cNvPr id="94211" name="Rectangle 2"/>
          <p:cNvSpPr>
            <a:spLocks noGrp="1" noChangeArrowheads="1"/>
          </p:cNvSpPr>
          <p:nvPr>
            <p:ph type="body" idx="1"/>
          </p:nvPr>
        </p:nvSpPr>
        <p:spPr>
          <a:noFill/>
          <a:ln/>
        </p:spPr>
        <p:txBody>
          <a:bodyPr lIns="92458" tIns="45418" rIns="92458" bIns="45418"/>
          <a:lstStyle/>
          <a:p>
            <a:endParaRPr lang="en-GB" dirty="0" smtClean="0"/>
          </a:p>
        </p:txBody>
      </p:sp>
      <p:sp>
        <p:nvSpPr>
          <p:cNvPr id="94212" name="Rectangle 3"/>
          <p:cNvSpPr>
            <a:spLocks noGrp="1" noRot="1" noChangeAspect="1" noChangeArrowheads="1" noTextEdit="1"/>
          </p:cNvSpPr>
          <p:nvPr>
            <p:ph type="sldImg"/>
          </p:nvPr>
        </p:nvSpPr>
        <p:spPr>
          <a:xfrm>
            <a:off x="1158875" y="688975"/>
            <a:ext cx="4694238" cy="3521075"/>
          </a:xfrm>
          <a:ln w="12700" cap="flat">
            <a:solidFill>
              <a:schemeClr val="tx1"/>
            </a:solidFill>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017E4BF-03A8-4521-9C29-AE5F2CC9C848}" type="slidenum">
              <a:rPr lang="en-US"/>
              <a:pPr/>
              <a:t>33</a:t>
            </a:fld>
            <a:endParaRPr lang="en-US" dirty="0"/>
          </a:p>
        </p:txBody>
      </p:sp>
      <p:sp>
        <p:nvSpPr>
          <p:cNvPr id="95235" name="Rectangle 2"/>
          <p:cNvSpPr>
            <a:spLocks noGrp="1" noChangeArrowheads="1"/>
          </p:cNvSpPr>
          <p:nvPr>
            <p:ph type="body" idx="1"/>
          </p:nvPr>
        </p:nvSpPr>
        <p:spPr>
          <a:noFill/>
          <a:ln/>
        </p:spPr>
        <p:txBody>
          <a:bodyPr lIns="92458" tIns="45418" rIns="92458" bIns="45418"/>
          <a:lstStyle/>
          <a:p>
            <a:endParaRPr lang="en-GB" dirty="0" smtClean="0"/>
          </a:p>
        </p:txBody>
      </p:sp>
      <p:sp>
        <p:nvSpPr>
          <p:cNvPr id="95236" name="Rectangle 3"/>
          <p:cNvSpPr>
            <a:spLocks noGrp="1" noRot="1" noChangeAspect="1" noChangeArrowheads="1" noTextEdit="1"/>
          </p:cNvSpPr>
          <p:nvPr>
            <p:ph type="sldImg"/>
          </p:nvPr>
        </p:nvSpPr>
        <p:spPr>
          <a:xfrm>
            <a:off x="1158875" y="688975"/>
            <a:ext cx="4694238" cy="3521075"/>
          </a:xfrm>
          <a:ln w="12700" cap="flat">
            <a:solidFill>
              <a:schemeClr val="tx1"/>
            </a:solidFill>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5675CE8B-EA04-4541-BCED-BFD3DCA04F56}" type="slidenum">
              <a:rPr lang="en-US"/>
              <a:pPr/>
              <a:t>34</a:t>
            </a:fld>
            <a:endParaRPr lang="en-US" dirty="0"/>
          </a:p>
        </p:txBody>
      </p:sp>
      <p:sp>
        <p:nvSpPr>
          <p:cNvPr id="96259"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96260"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40A0298D-10A7-4013-A36C-C6FF5AB239E8}" type="slidenum">
              <a:rPr lang="en-US"/>
              <a:pPr/>
              <a:t>35</a:t>
            </a:fld>
            <a:endParaRPr lang="en-US" dirty="0"/>
          </a:p>
        </p:txBody>
      </p:sp>
      <p:sp>
        <p:nvSpPr>
          <p:cNvPr id="97283"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97284"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0D5F7C9-2EC7-4926-9A92-D4B2B3AF44F5}" type="slidenum">
              <a:rPr lang="en-US"/>
              <a:pPr/>
              <a:t>36</a:t>
            </a:fld>
            <a:endParaRPr lang="en-US" dirty="0"/>
          </a:p>
        </p:txBody>
      </p:sp>
      <p:sp>
        <p:nvSpPr>
          <p:cNvPr id="98307" name="Rectangle 2"/>
          <p:cNvSpPr>
            <a:spLocks noGrp="1" noChangeArrowheads="1"/>
          </p:cNvSpPr>
          <p:nvPr>
            <p:ph type="body" idx="1"/>
          </p:nvPr>
        </p:nvSpPr>
        <p:spPr>
          <a:xfrm>
            <a:off x="938213" y="4422775"/>
            <a:ext cx="5148262" cy="4186238"/>
          </a:xfrm>
          <a:noFill/>
          <a:ln/>
        </p:spPr>
        <p:txBody>
          <a:bodyPr lIns="92495" tIns="45436" rIns="92495" bIns="45436"/>
          <a:lstStyle/>
          <a:p>
            <a:endParaRPr lang="en-GB" dirty="0" smtClean="0"/>
          </a:p>
        </p:txBody>
      </p:sp>
      <p:sp>
        <p:nvSpPr>
          <p:cNvPr id="98308" name="Rectangle 3"/>
          <p:cNvSpPr>
            <a:spLocks noGrp="1" noRot="1" noChangeAspect="1" noChangeArrowheads="1" noTextEdit="1"/>
          </p:cNvSpPr>
          <p:nvPr>
            <p:ph type="sldImg"/>
          </p:nvPr>
        </p:nvSpPr>
        <p:spPr>
          <a:xfrm>
            <a:off x="1184275" y="700088"/>
            <a:ext cx="4652963" cy="3489325"/>
          </a:xfrm>
          <a:ln w="12700" cap="flat">
            <a:solidFill>
              <a:schemeClr val="tx1"/>
            </a:solidFill>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1CCD9591-EB28-4681-98F3-941FA4970CE3}" type="slidenum">
              <a:rPr lang="en-US"/>
              <a:pPr/>
              <a:t>37</a:t>
            </a:fld>
            <a:endParaRPr lang="en-US" dirty="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86E12F58-4397-46F7-98D6-4B38818E5A2F}" type="slidenum">
              <a:rPr lang="en-US"/>
              <a:pPr/>
              <a:t>38</a:t>
            </a:fld>
            <a:endParaRPr lang="en-US" dirty="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0CF67117-B475-41EF-BB1F-9A74682B642B}" type="slidenum">
              <a:rPr lang="en-US"/>
              <a:pPr/>
              <a:t>39</a:t>
            </a:fld>
            <a:endParaRPr lang="en-US" dirty="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D25FF9A-FDAA-4E6F-8182-F4EDB4564058}" type="slidenum">
              <a:rPr lang="en-US"/>
              <a:pPr/>
              <a:t>4</a:t>
            </a:fld>
            <a:endParaRPr lang="en-US" dirty="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A29EB992-87BA-41F4-8F8F-ECF55523AEDD}" type="slidenum">
              <a:rPr lang="en-US"/>
              <a:pPr/>
              <a:t>40</a:t>
            </a:fld>
            <a:endParaRPr lang="en-US" dirty="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609D14FA-087F-42F5-A101-8252A2FDDD0F}" type="slidenum">
              <a:rPr lang="en-US"/>
              <a:pPr/>
              <a:t>41</a:t>
            </a:fld>
            <a:endParaRPr lang="en-US" dirty="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CC65B983-8626-4F7B-A4FB-6DEB2B18B9DD}" type="slidenum">
              <a:rPr lang="en-US"/>
              <a:pPr/>
              <a:t>42</a:t>
            </a:fld>
            <a:endParaRPr lang="en-US" dirty="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7A096012-AF59-457C-8410-936966A83614}" type="slidenum">
              <a:rPr lang="en-US"/>
              <a:pPr/>
              <a:t>43</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F792803D-FC33-403E-9B87-2D0A0C51BDAE}" type="slidenum">
              <a:rPr lang="en-US"/>
              <a:pPr/>
              <a:t>44</a:t>
            </a:fld>
            <a:endParaRPr 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24B9633-D8BB-43DE-B9FE-38D2A1E07853}" type="slidenum">
              <a:rPr lang="en-US"/>
              <a:pPr/>
              <a:t>45</a:t>
            </a:fld>
            <a:endParaRPr 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F56D2203-CC6F-4814-88C1-2AE6B08DB4D9}" type="slidenum">
              <a:rPr lang="en-US"/>
              <a:pPr/>
              <a:t>46</a:t>
            </a:fld>
            <a:endParaRPr 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D9D14FFA-668B-4FCE-80E9-A2F1ACBE17CA}" type="slidenum">
              <a:rPr lang="en-US"/>
              <a:pPr/>
              <a:t>47</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9D69BDC3-AE95-471C-B3F5-1E1F7B4A0697}" type="slidenum">
              <a:rPr lang="en-US"/>
              <a:pPr/>
              <a:t>48</a:t>
            </a:fld>
            <a:endParaRPr 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9E1E6F9-6CFE-4186-A0E8-291DD392B168}" type="slidenum">
              <a:rPr lang="en-US"/>
              <a:pPr/>
              <a:t>49</a:t>
            </a:fld>
            <a:endParaRPr 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92E7FA56-1763-4837-AF58-59F7750F37A0}" type="slidenum">
              <a:rPr lang="en-US"/>
              <a:pPr/>
              <a:t>5</a:t>
            </a:fld>
            <a:endParaRPr lang="en-US"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85A4A7E6-BFD1-46A0-B255-BF6F3B960D90}" type="slidenum">
              <a:rPr lang="en-US"/>
              <a:pPr/>
              <a:t>50</a:t>
            </a:fld>
            <a:endParaRPr 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4E5608A9-AC24-4B37-8385-8A51037485D7}" type="slidenum">
              <a:rPr lang="en-US"/>
              <a:pPr/>
              <a:t>51</a:t>
            </a:fld>
            <a:endParaRPr 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890B6778-BDDB-43FC-863D-453352FDBB80}" type="slidenum">
              <a:rPr lang="en-US"/>
              <a:pPr/>
              <a:t>52</a:t>
            </a:fld>
            <a:endParaRPr 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805E184B-D793-4A5A-AB8E-666EF949A143}" type="slidenum">
              <a:rPr lang="en-US"/>
              <a:pPr/>
              <a:t>53</a:t>
            </a:fld>
            <a:endParaRPr lang="en-US"/>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4887F2B2-547F-47D0-AD1E-B1346993E013}" type="slidenum">
              <a:rPr lang="en-US"/>
              <a:pPr/>
              <a:t>54</a:t>
            </a:fld>
            <a:endParaRPr lang="en-US"/>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F40685F1-FDE1-45BF-87A8-A2A3608C215D}" type="slidenum">
              <a:rPr lang="en-US"/>
              <a:pPr/>
              <a:t>55</a:t>
            </a:fld>
            <a:endParaRPr 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8E96FBEA-AFE9-4DE6-B170-9D31D85BCA03}" type="slidenum">
              <a:rPr lang="en-US"/>
              <a:pPr/>
              <a:t>56</a:t>
            </a:fld>
            <a:endParaRPr lang="en-US"/>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3BDC8260-EA66-4CA1-B9F4-87971F8A708E}" type="slidenum">
              <a:rPr lang="en-US"/>
              <a:pPr/>
              <a:t>57</a:t>
            </a:fld>
            <a:endParaRPr lang="en-US"/>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DD9270EC-2997-4459-A985-6A54E0EDE781}" type="slidenum">
              <a:rPr lang="en-US"/>
              <a:pPr/>
              <a:t>58</a:t>
            </a:fld>
            <a:endParaRPr 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C6EE6A7A-ED59-4B81-80F3-D284736022DD}" type="slidenum">
              <a:rPr lang="en-US"/>
              <a:pPr/>
              <a:t>59</a:t>
            </a:fld>
            <a:endParaRPr 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9540E17-FD7A-4A41-BE4F-4D0F956E6D18}" type="slidenum">
              <a:rPr lang="en-US"/>
              <a:pPr/>
              <a:t>6</a:t>
            </a:fld>
            <a:endParaRPr lang="en-US" dirty="0"/>
          </a:p>
        </p:txBody>
      </p:sp>
      <p:sp>
        <p:nvSpPr>
          <p:cNvPr id="67587" name="Rectangle 2"/>
          <p:cNvSpPr>
            <a:spLocks noGrp="1" noRot="1" noChangeAspect="1" noChangeArrowheads="1" noTextEdit="1"/>
          </p:cNvSpPr>
          <p:nvPr>
            <p:ph type="sldImg"/>
          </p:nvPr>
        </p:nvSpPr>
        <p:spPr>
          <a:xfrm>
            <a:off x="1184275" y="698500"/>
            <a:ext cx="4654550" cy="3490913"/>
          </a:xfrm>
          <a:ln/>
        </p:spPr>
      </p:sp>
      <p:sp>
        <p:nvSpPr>
          <p:cNvPr id="67588"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E3B1100B-5F75-4299-B09A-D5B845A63D63}" type="slidenum">
              <a:rPr lang="en-US"/>
              <a:pPr/>
              <a:t>7</a:t>
            </a:fld>
            <a:endParaRPr lang="en-US" dirty="0"/>
          </a:p>
        </p:txBody>
      </p:sp>
      <p:sp>
        <p:nvSpPr>
          <p:cNvPr id="68611" name="Rectangle 2"/>
          <p:cNvSpPr>
            <a:spLocks noGrp="1" noRot="1" noChangeAspect="1" noChangeArrowheads="1" noTextEdit="1"/>
          </p:cNvSpPr>
          <p:nvPr>
            <p:ph type="sldImg"/>
          </p:nvPr>
        </p:nvSpPr>
        <p:spPr>
          <a:xfrm>
            <a:off x="1184275" y="698500"/>
            <a:ext cx="4654550" cy="3490913"/>
          </a:xfrm>
          <a:ln/>
        </p:spPr>
      </p:sp>
      <p:sp>
        <p:nvSpPr>
          <p:cNvPr id="68612"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9376005-6FC2-4264-AEDC-F8472FFA9F2D}" type="slidenum">
              <a:rPr lang="en-US"/>
              <a:pPr/>
              <a:t>8</a:t>
            </a:fld>
            <a:endParaRPr lang="en-US" dirty="0"/>
          </a:p>
        </p:txBody>
      </p:sp>
      <p:sp>
        <p:nvSpPr>
          <p:cNvPr id="69635" name="Rectangle 2"/>
          <p:cNvSpPr>
            <a:spLocks noGrp="1" noRot="1" noChangeAspect="1" noChangeArrowheads="1" noTextEdit="1"/>
          </p:cNvSpPr>
          <p:nvPr>
            <p:ph type="sldImg"/>
          </p:nvPr>
        </p:nvSpPr>
        <p:spPr>
          <a:xfrm>
            <a:off x="1184275" y="698500"/>
            <a:ext cx="4654550" cy="3490913"/>
          </a:xfrm>
          <a:ln/>
        </p:spPr>
      </p:sp>
      <p:sp>
        <p:nvSpPr>
          <p:cNvPr id="69636"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A68D682-E8A0-4CC5-967D-7B665A5935A1}" type="slidenum">
              <a:rPr lang="en-US"/>
              <a:pPr/>
              <a:t>9</a:t>
            </a:fld>
            <a:endParaRPr lang="en-US" dirty="0"/>
          </a:p>
        </p:txBody>
      </p:sp>
      <p:sp>
        <p:nvSpPr>
          <p:cNvPr id="70659" name="Rectangle 2"/>
          <p:cNvSpPr>
            <a:spLocks noGrp="1" noRot="1" noChangeAspect="1" noChangeArrowheads="1" noTextEdit="1"/>
          </p:cNvSpPr>
          <p:nvPr>
            <p:ph type="sldImg"/>
          </p:nvPr>
        </p:nvSpPr>
        <p:spPr>
          <a:xfrm>
            <a:off x="1184275" y="698500"/>
            <a:ext cx="4654550" cy="3490913"/>
          </a:xfrm>
          <a:ln/>
        </p:spPr>
      </p:sp>
      <p:sp>
        <p:nvSpPr>
          <p:cNvPr id="70660" name="Rectangle 3"/>
          <p:cNvSpPr>
            <a:spLocks noGrp="1" noChangeArrowheads="1"/>
          </p:cNvSpPr>
          <p:nvPr>
            <p:ph type="body" idx="1"/>
          </p:nvPr>
        </p:nvSpPr>
        <p:spPr>
          <a:xfrm>
            <a:off x="701675" y="4422775"/>
            <a:ext cx="5619750" cy="4187825"/>
          </a:xfrm>
          <a:noFill/>
          <a:ln/>
        </p:spPr>
        <p:txBody>
          <a:bodyPr/>
          <a:lstStyle/>
          <a:p>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a:effectLst/>
        </p:spPr>
        <p:txBody>
          <a:bodyPr wrap="none" anchor="ctr"/>
          <a:lstStyle/>
          <a:p>
            <a:pPr>
              <a:defRPr/>
            </a:pPr>
            <a:endParaRPr lang="en-ZA"/>
          </a:p>
        </p:txBody>
      </p:sp>
      <p:pic>
        <p:nvPicPr>
          <p:cNvPr id="5" name="Picture 3" descr="Vertical_RGB_600"/>
          <p:cNvPicPr>
            <a:picLocks noChangeAspect="1" noChangeArrowheads="1"/>
          </p:cNvPicPr>
          <p:nvPr/>
        </p:nvPicPr>
        <p:blipFill>
          <a:blip r:embed="rId2"/>
          <a:srcRect/>
          <a:stretch>
            <a:fillRect/>
          </a:stretch>
        </p:blipFill>
        <p:spPr bwMode="auto">
          <a:xfrm>
            <a:off x="3724275" y="5010150"/>
            <a:ext cx="1673225" cy="1371600"/>
          </a:xfrm>
          <a:prstGeom prst="rect">
            <a:avLst/>
          </a:prstGeom>
          <a:noFill/>
          <a:ln w="9525">
            <a:noFill/>
            <a:miter lim="800000"/>
            <a:headEnd/>
            <a:tailEnd/>
          </a:ln>
        </p:spPr>
      </p:pic>
      <p:pic>
        <p:nvPicPr>
          <p:cNvPr id="6" name="Picture 4" descr="logo_2004"/>
          <p:cNvPicPr>
            <a:picLocks noChangeAspect="1" noChangeArrowheads="1"/>
          </p:cNvPicPr>
          <p:nvPr/>
        </p:nvPicPr>
        <p:blipFill>
          <a:blip r:embed="rId3"/>
          <a:srcRect/>
          <a:stretch>
            <a:fillRect/>
          </a:stretch>
        </p:blipFill>
        <p:spPr bwMode="auto">
          <a:xfrm>
            <a:off x="5934075" y="5010150"/>
            <a:ext cx="1447800" cy="1371600"/>
          </a:xfrm>
          <a:prstGeom prst="rect">
            <a:avLst/>
          </a:prstGeom>
          <a:noFill/>
          <a:ln w="9525">
            <a:noFill/>
            <a:miter lim="800000"/>
            <a:headEnd/>
            <a:tailEnd/>
          </a:ln>
        </p:spPr>
      </p:pic>
      <p:pic>
        <p:nvPicPr>
          <p:cNvPr id="7" name="Picture 7"/>
          <p:cNvPicPr>
            <a:picLocks noChangeAspect="1" noChangeArrowheads="1"/>
          </p:cNvPicPr>
          <p:nvPr/>
        </p:nvPicPr>
        <p:blipFill>
          <a:blip r:embed="rId4"/>
          <a:srcRect/>
          <a:stretch>
            <a:fillRect/>
          </a:stretch>
        </p:blipFill>
        <p:spPr bwMode="auto">
          <a:xfrm>
            <a:off x="2163763" y="4903788"/>
            <a:ext cx="1038225" cy="1573212"/>
          </a:xfrm>
          <a:prstGeom prst="rect">
            <a:avLst/>
          </a:prstGeom>
          <a:noFill/>
          <a:ln w="9525">
            <a:noFill/>
            <a:miter lim="800000"/>
            <a:headEnd/>
            <a:tailEnd/>
          </a:ln>
        </p:spPr>
      </p:pic>
      <p:sp>
        <p:nvSpPr>
          <p:cNvPr id="392197" name="Rectangle 5"/>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392198" name="Rectangle 6"/>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sldNum" sz="quarter" idx="10"/>
          </p:nvPr>
        </p:nvSpPr>
        <p:spPr>
          <a:ln/>
        </p:spPr>
        <p:txBody>
          <a:bodyPr/>
          <a:lstStyle>
            <a:lvl1pPr>
              <a:defRPr/>
            </a:lvl1pPr>
          </a:lstStyle>
          <a:p>
            <a:pPr>
              <a:defRPr/>
            </a:pPr>
            <a:fld id="{3BD0369A-3B5B-434A-96C9-83D80403FF72}"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sldNum" sz="quarter" idx="10"/>
          </p:nvPr>
        </p:nvSpPr>
        <p:spPr>
          <a:ln/>
        </p:spPr>
        <p:txBody>
          <a:bodyPr/>
          <a:lstStyle>
            <a:lvl1pPr>
              <a:defRPr/>
            </a:lvl1pPr>
          </a:lstStyle>
          <a:p>
            <a:pPr>
              <a:defRPr/>
            </a:pPr>
            <a:fld id="{8D8A26A0-2F11-43AA-AC7B-C66C92E179FE}"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5"/>
          <p:cNvSpPr>
            <a:spLocks noGrp="1" noChangeArrowheads="1"/>
          </p:cNvSpPr>
          <p:nvPr>
            <p:ph type="sldNum" sz="quarter" idx="10"/>
          </p:nvPr>
        </p:nvSpPr>
        <p:spPr>
          <a:ln/>
        </p:spPr>
        <p:txBody>
          <a:bodyPr/>
          <a:lstStyle>
            <a:lvl1pPr>
              <a:defRPr/>
            </a:lvl1pPr>
          </a:lstStyle>
          <a:p>
            <a:pPr>
              <a:defRPr/>
            </a:pPr>
            <a:fld id="{D572A1AF-D98C-44C8-9F65-EBB7AEC948DF}"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F1C988A3-2B6C-4986-AD30-B98C6AD167B6}"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5"/>
          <p:cNvSpPr>
            <a:spLocks noGrp="1" noChangeArrowheads="1"/>
          </p:cNvSpPr>
          <p:nvPr>
            <p:ph type="sldNum" sz="quarter" idx="10"/>
          </p:nvPr>
        </p:nvSpPr>
        <p:spPr>
          <a:ln/>
        </p:spPr>
        <p:txBody>
          <a:bodyPr/>
          <a:lstStyle>
            <a:lvl1pPr>
              <a:defRPr/>
            </a:lvl1pPr>
          </a:lstStyle>
          <a:p>
            <a:pPr>
              <a:defRPr/>
            </a:pPr>
            <a:fld id="{A904FA61-7ED0-44A9-B96E-F7BAC89E628D}"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5"/>
          <p:cNvSpPr>
            <a:spLocks noGrp="1" noChangeArrowheads="1"/>
          </p:cNvSpPr>
          <p:nvPr>
            <p:ph type="sldNum" sz="quarter" idx="10"/>
          </p:nvPr>
        </p:nvSpPr>
        <p:spPr>
          <a:ln/>
        </p:spPr>
        <p:txBody>
          <a:bodyPr/>
          <a:lstStyle>
            <a:lvl1pPr>
              <a:defRPr/>
            </a:lvl1pPr>
          </a:lstStyle>
          <a:p>
            <a:pPr>
              <a:defRPr/>
            </a:pPr>
            <a:fld id="{33B70644-7405-438E-B0C6-6D8047B53B41}" type="slidenum">
              <a:rPr lang="en-US"/>
              <a:pPr>
                <a:defRPr/>
              </a:pPr>
              <a:t>‹#›</a:t>
            </a:fld>
            <a:endParaRPr lang="en-US" sz="120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5"/>
          <p:cNvSpPr>
            <a:spLocks noGrp="1" noChangeArrowheads="1"/>
          </p:cNvSpPr>
          <p:nvPr>
            <p:ph type="sldNum" sz="quarter" idx="10"/>
          </p:nvPr>
        </p:nvSpPr>
        <p:spPr>
          <a:ln/>
        </p:spPr>
        <p:txBody>
          <a:bodyPr/>
          <a:lstStyle>
            <a:lvl1pPr>
              <a:defRPr/>
            </a:lvl1pPr>
          </a:lstStyle>
          <a:p>
            <a:pPr>
              <a:defRPr/>
            </a:pPr>
            <a:fld id="{A34B1285-F276-4974-92B8-522D18785839}" type="slidenum">
              <a:rPr lang="en-US"/>
              <a:pPr>
                <a:defRPr/>
              </a:pPr>
              <a:t>‹#›</a:t>
            </a:fld>
            <a:endParaRPr lang="en-US" sz="120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85390D59-5CF6-4023-9EAD-80BFAF2F962F}" type="slidenum">
              <a:rPr lang="en-US"/>
              <a:pPr>
                <a:defRPr/>
              </a:pPr>
              <a:t>‹#›</a:t>
            </a:fld>
            <a:endParaRPr lang="en-US" sz="1200"/>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0C09143-D642-4806-81B2-26F89F4A818F}"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B93CAB41-37A8-455E-99D1-EC4CADA8E335}"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391170"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a:effectLst/>
        </p:spPr>
        <p:txBody>
          <a:bodyPr wrap="none" anchor="ctr"/>
          <a:lstStyle/>
          <a:p>
            <a:pPr>
              <a:defRPr/>
            </a:pPr>
            <a:endParaRPr lang="en-ZA"/>
          </a:p>
        </p:txBody>
      </p:sp>
      <p:sp>
        <p:nvSpPr>
          <p:cNvPr id="1027" name="Rectangle 3"/>
          <p:cNvSpPr>
            <a:spLocks noGrp="1" noChangeArrowheads="1"/>
          </p:cNvSpPr>
          <p:nvPr>
            <p:ph type="title"/>
          </p:nvPr>
        </p:nvSpPr>
        <p:spPr bwMode="auto">
          <a:xfrm>
            <a:off x="923925" y="274638"/>
            <a:ext cx="77628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23925" y="1600200"/>
            <a:ext cx="7762875"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1173" name="Rectangle 5"/>
          <p:cNvSpPr>
            <a:spLocks noGrp="1" noChangeArrowheads="1"/>
          </p:cNvSpPr>
          <p:nvPr>
            <p:ph type="sldNum" sz="quarter" idx="4"/>
          </p:nvPr>
        </p:nvSpPr>
        <p:spPr bwMode="auto">
          <a:xfrm>
            <a:off x="228600" y="6124575"/>
            <a:ext cx="106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smtClean="0">
                <a:solidFill>
                  <a:srgbClr val="969696"/>
                </a:solidFill>
              </a:defRPr>
            </a:lvl1pPr>
          </a:lstStyle>
          <a:p>
            <a:pPr>
              <a:defRPr/>
            </a:pPr>
            <a:fld id="{83C2D0D6-6C4B-4AB3-9534-5A81D635F0B8}" type="slidenum">
              <a:rPr lang="en-US"/>
              <a:pPr>
                <a:defRPr/>
              </a:pPr>
              <a:t>‹#›</a:t>
            </a:fld>
            <a:endParaRPr lang="en-US" sz="1200"/>
          </a:p>
        </p:txBody>
      </p:sp>
      <p:sp>
        <p:nvSpPr>
          <p:cNvPr id="391174" name="Line 6"/>
          <p:cNvSpPr>
            <a:spLocks noChangeShapeType="1"/>
          </p:cNvSpPr>
          <p:nvPr/>
        </p:nvSpPr>
        <p:spPr bwMode="auto">
          <a:xfrm>
            <a:off x="1270000" y="6477000"/>
            <a:ext cx="7569200" cy="0"/>
          </a:xfrm>
          <a:prstGeom prst="line">
            <a:avLst/>
          </a:prstGeom>
          <a:noFill/>
          <a:ln w="9525">
            <a:solidFill>
              <a:schemeClr val="tx1"/>
            </a:solidFill>
            <a:round/>
            <a:headEnd/>
            <a:tailEnd/>
          </a:ln>
          <a:effectLst/>
        </p:spPr>
        <p:txBody>
          <a:bodyPr/>
          <a:lstStyle/>
          <a:p>
            <a:pPr>
              <a:defRPr/>
            </a:pPr>
            <a:endParaRPr lang="en-ZA"/>
          </a:p>
        </p:txBody>
      </p:sp>
      <p:sp>
        <p:nvSpPr>
          <p:cNvPr id="391175" name="Rectangle 7"/>
          <p:cNvSpPr>
            <a:spLocks noGrp="1" noChangeArrowheads="1"/>
          </p:cNvSpPr>
          <p:nvPr>
            <p:ph type="ftr" sz="quarter" idx="3"/>
          </p:nvPr>
        </p:nvSpPr>
        <p:spPr bwMode="auto">
          <a:xfrm>
            <a:off x="677863" y="5922963"/>
            <a:ext cx="4191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smtClean="0">
                <a:solidFill>
                  <a:srgbClr val="969696"/>
                </a:solidFill>
              </a:defRPr>
            </a:lvl1pPr>
          </a:lstStyle>
          <a:p>
            <a:pPr>
              <a:defRPr/>
            </a:pPr>
            <a:endParaRPr lang="en-US"/>
          </a:p>
        </p:txBody>
      </p:sp>
      <p:pic>
        <p:nvPicPr>
          <p:cNvPr id="1032" name="Picture 8" descr="Vertical_RGB_600"/>
          <p:cNvPicPr>
            <a:picLocks noChangeAspect="1" noChangeArrowheads="1"/>
          </p:cNvPicPr>
          <p:nvPr/>
        </p:nvPicPr>
        <p:blipFill>
          <a:blip r:embed="rId13"/>
          <a:srcRect/>
          <a:stretch>
            <a:fillRect/>
          </a:stretch>
        </p:blipFill>
        <p:spPr bwMode="auto">
          <a:xfrm>
            <a:off x="6580188" y="5829300"/>
            <a:ext cx="1116012" cy="914400"/>
          </a:xfrm>
          <a:prstGeom prst="rect">
            <a:avLst/>
          </a:prstGeom>
          <a:noFill/>
          <a:ln w="9525">
            <a:noFill/>
            <a:miter lim="800000"/>
            <a:headEnd/>
            <a:tailEnd/>
          </a:ln>
        </p:spPr>
      </p:pic>
      <p:pic>
        <p:nvPicPr>
          <p:cNvPr id="1033" name="Picture 9" descr="logo_2004"/>
          <p:cNvPicPr>
            <a:picLocks noChangeAspect="1" noChangeArrowheads="1"/>
          </p:cNvPicPr>
          <p:nvPr/>
        </p:nvPicPr>
        <p:blipFill>
          <a:blip r:embed="rId14"/>
          <a:srcRect/>
          <a:stretch>
            <a:fillRect/>
          </a:stretch>
        </p:blipFill>
        <p:spPr bwMode="auto">
          <a:xfrm>
            <a:off x="7950200" y="5829300"/>
            <a:ext cx="965200" cy="914400"/>
          </a:xfrm>
          <a:prstGeom prst="rect">
            <a:avLst/>
          </a:prstGeom>
          <a:noFill/>
          <a:ln w="9525">
            <a:noFill/>
            <a:miter lim="800000"/>
            <a:headEnd/>
            <a:tailEnd/>
          </a:ln>
        </p:spPr>
      </p:pic>
      <p:pic>
        <p:nvPicPr>
          <p:cNvPr id="1034" name="Picture 10"/>
          <p:cNvPicPr>
            <a:picLocks noChangeAspect="1" noChangeArrowheads="1"/>
          </p:cNvPicPr>
          <p:nvPr/>
        </p:nvPicPr>
        <p:blipFill>
          <a:blip r:embed="rId15"/>
          <a:srcRect/>
          <a:stretch>
            <a:fillRect/>
          </a:stretch>
        </p:blipFill>
        <p:spPr bwMode="auto">
          <a:xfrm>
            <a:off x="5686425" y="5826125"/>
            <a:ext cx="603250" cy="914400"/>
          </a:xfrm>
          <a:prstGeom prst="rect">
            <a:avLst/>
          </a:prstGeom>
          <a:noFill/>
          <a:ln w="9525">
            <a:noFill/>
            <a:miter lim="800000"/>
            <a:headEnd/>
            <a:tailEnd/>
          </a:ln>
        </p:spPr>
      </p:pic>
      <p:sp>
        <p:nvSpPr>
          <p:cNvPr id="391179" name="Rectangle 11"/>
          <p:cNvSpPr>
            <a:spLocks noChangeArrowheads="1"/>
          </p:cNvSpPr>
          <p:nvPr/>
        </p:nvSpPr>
        <p:spPr bwMode="auto">
          <a:xfrm>
            <a:off x="682625" y="6038850"/>
            <a:ext cx="4191000" cy="476250"/>
          </a:xfrm>
          <a:prstGeom prst="rect">
            <a:avLst/>
          </a:prstGeom>
          <a:noFill/>
          <a:ln w="9525">
            <a:noFill/>
            <a:miter lim="800000"/>
            <a:headEnd/>
            <a:tailEnd/>
          </a:ln>
          <a:effectLst/>
        </p:spPr>
        <p:txBody>
          <a:bodyPr/>
          <a:lstStyle/>
          <a:p>
            <a:pPr algn="ctr">
              <a:lnSpc>
                <a:spcPct val="90000"/>
              </a:lnSpc>
              <a:defRPr/>
            </a:pPr>
            <a:r>
              <a:rPr lang="en-US" sz="1200" b="1" dirty="0">
                <a:solidFill>
                  <a:srgbClr val="969696"/>
                </a:solidFill>
              </a:rPr>
              <a:t>Monitoring and Evaluation of HIV/AIDS Programs</a:t>
            </a:r>
          </a:p>
          <a:p>
            <a:pPr algn="ctr">
              <a:lnSpc>
                <a:spcPct val="90000"/>
              </a:lnSpc>
              <a:defRPr/>
            </a:pPr>
            <a:r>
              <a:rPr lang="en-US" sz="1200" b="1" dirty="0">
                <a:solidFill>
                  <a:srgbClr val="969696"/>
                </a:solidFill>
              </a:rPr>
              <a:t>Pretoria, South Africa, March  2011</a:t>
            </a:r>
          </a:p>
          <a:p>
            <a:pPr algn="ctr">
              <a:lnSpc>
                <a:spcPct val="90000"/>
              </a:lnSpc>
              <a:defRPr/>
            </a:pPr>
            <a:endParaRPr lang="en-US" sz="1200" b="1" dirty="0">
              <a:solidFill>
                <a:srgbClr val="969696"/>
              </a:solidFill>
            </a:endParaRPr>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noFill/>
        </p:spPr>
        <p:txBody>
          <a:bodyPr lIns="90488" tIns="44450" rIns="90488" bIns="44450" anchor="b"/>
          <a:lstStyle/>
          <a:p>
            <a:pPr eaLnBrk="1" hangingPunct="1"/>
            <a:r>
              <a:rPr lang="en-US" sz="3200" dirty="0" smtClean="0"/>
              <a:t/>
            </a:r>
            <a:br>
              <a:rPr lang="en-US" sz="3200" dirty="0" smtClean="0"/>
            </a:br>
            <a:endParaRPr lang="en-US" sz="3200" dirty="0" smtClean="0"/>
          </a:p>
        </p:txBody>
      </p:sp>
      <p:sp>
        <p:nvSpPr>
          <p:cNvPr id="3075" name="Rectangle 3"/>
          <p:cNvSpPr>
            <a:spLocks noGrp="1" noChangeArrowheads="1"/>
          </p:cNvSpPr>
          <p:nvPr>
            <p:ph type="body" idx="1"/>
          </p:nvPr>
        </p:nvSpPr>
        <p:spPr>
          <a:xfrm>
            <a:off x="228600" y="990600"/>
            <a:ext cx="8610600" cy="5715000"/>
          </a:xfrm>
          <a:noFill/>
        </p:spPr>
        <p:txBody>
          <a:bodyPr lIns="90488" tIns="44450" rIns="90488" bIns="44450"/>
          <a:lstStyle/>
          <a:p>
            <a:pPr eaLnBrk="1" hangingPunct="1">
              <a:lnSpc>
                <a:spcPct val="70000"/>
              </a:lnSpc>
              <a:buFont typeface="Wingdings" pitchFamily="2" charset="2"/>
              <a:buNone/>
            </a:pPr>
            <a:endParaRPr lang="en-US" sz="2700" i="1" dirty="0" smtClean="0"/>
          </a:p>
          <a:p>
            <a:pPr eaLnBrk="1" hangingPunct="1">
              <a:lnSpc>
                <a:spcPct val="10000"/>
              </a:lnSpc>
              <a:buFont typeface="Wingdings" pitchFamily="2" charset="2"/>
              <a:buNone/>
            </a:pPr>
            <a:endParaRPr lang="en-US" sz="2700" dirty="0" smtClean="0"/>
          </a:p>
          <a:p>
            <a:pPr eaLnBrk="1" hangingPunct="1">
              <a:buFont typeface="Wingdings" pitchFamily="2" charset="2"/>
              <a:buNone/>
            </a:pPr>
            <a:r>
              <a:rPr lang="en-US" sz="2700" dirty="0" smtClean="0"/>
              <a:t>		</a:t>
            </a:r>
          </a:p>
          <a:p>
            <a:pPr algn="ctr" eaLnBrk="1" hangingPunct="1">
              <a:buFont typeface="Wingdings" pitchFamily="2" charset="2"/>
              <a:buNone/>
            </a:pPr>
            <a:r>
              <a:rPr lang="en-US" sz="3000" dirty="0" smtClean="0"/>
              <a:t>Research Designs for Program Evaluation</a:t>
            </a:r>
          </a:p>
          <a:p>
            <a:pPr algn="ctr" eaLnBrk="1" hangingPunct="1">
              <a:buFont typeface="Wingdings" pitchFamily="2" charset="2"/>
              <a:buNone/>
            </a:pPr>
            <a:endParaRPr lang="en-US" sz="3000" dirty="0" smtClean="0"/>
          </a:p>
          <a:p>
            <a:pPr algn="ctr" eaLnBrk="1" hangingPunct="1">
              <a:buFont typeface="Wingdings" pitchFamily="2" charset="2"/>
              <a:buNone/>
            </a:pPr>
            <a:endParaRPr lang="en-US" sz="3000" dirty="0" smtClean="0"/>
          </a:p>
          <a:p>
            <a:pPr algn="ctr" eaLnBrk="1" hangingPunct="1">
              <a:buFont typeface="Wingdings" pitchFamily="2" charset="2"/>
              <a:buNone/>
            </a:pPr>
            <a:r>
              <a:rPr lang="en-US" sz="3000" dirty="0" smtClean="0"/>
              <a:t>M&amp;E for HIV/AIDS Programs</a:t>
            </a:r>
          </a:p>
          <a:p>
            <a:pPr algn="ctr" eaLnBrk="1" hangingPunct="1">
              <a:buFont typeface="Wingdings" pitchFamily="2" charset="2"/>
              <a:buNone/>
            </a:pPr>
            <a:r>
              <a:rPr lang="en-US" sz="3000" dirty="0" smtClean="0"/>
              <a:t>March 2011</a:t>
            </a:r>
          </a:p>
          <a:p>
            <a:pPr algn="ctr" eaLnBrk="1" hangingPunct="1">
              <a:buFont typeface="Wingdings" pitchFamily="2" charset="2"/>
              <a:buNone/>
            </a:pPr>
            <a:endParaRPr lang="en-US" sz="2700" dirty="0" smtClean="0"/>
          </a:p>
          <a:p>
            <a:pPr eaLnBrk="1" hangingPunct="1">
              <a:buFont typeface="Wingdings" pitchFamily="2" charset="2"/>
              <a:buNone/>
            </a:pPr>
            <a:endParaRPr lang="en-US" sz="2700" dirty="0" smtClean="0"/>
          </a:p>
          <a:p>
            <a:pPr eaLnBrk="1" hangingPunct="1">
              <a:buFont typeface="Wingdings" pitchFamily="2" charset="2"/>
              <a:buNone/>
            </a:pPr>
            <a:endParaRPr lang="en-US" sz="2700" dirty="0" smtClean="0"/>
          </a:p>
          <a:p>
            <a:pPr eaLnBrk="1" hangingPunct="1">
              <a:buFont typeface="Wingdings" pitchFamily="2" charset="2"/>
              <a:buNone/>
            </a:pPr>
            <a:endParaRPr lang="en-US" sz="2400" dirty="0" smtClean="0"/>
          </a:p>
        </p:txBody>
      </p:sp>
      <p:grpSp>
        <p:nvGrpSpPr>
          <p:cNvPr id="3076" name="Group 4"/>
          <p:cNvGrpSpPr>
            <a:grpSpLocks/>
          </p:cNvGrpSpPr>
          <p:nvPr/>
        </p:nvGrpSpPr>
        <p:grpSpPr bwMode="auto">
          <a:xfrm>
            <a:off x="0" y="838200"/>
            <a:ext cx="9132888" cy="152400"/>
            <a:chOff x="0" y="900"/>
            <a:chExt cx="5753" cy="96"/>
          </a:xfrm>
        </p:grpSpPr>
        <p:sp>
          <p:nvSpPr>
            <p:cNvPr id="3077"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3078"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52400" y="0"/>
            <a:ext cx="8801100" cy="1633538"/>
          </a:xfrm>
        </p:spPr>
        <p:txBody>
          <a:bodyPr/>
          <a:lstStyle/>
          <a:p>
            <a:pPr eaLnBrk="1" hangingPunct="1">
              <a:defRPr/>
            </a:pPr>
            <a:r>
              <a:rPr lang="en-US" sz="3200" dirty="0" smtClean="0"/>
              <a:t>Comparing </a:t>
            </a:r>
            <a:r>
              <a:rPr lang="en-US" sz="3200" dirty="0" smtClean="0">
                <a:solidFill>
                  <a:schemeClr val="accent2"/>
                </a:solidFill>
              </a:rPr>
              <a:t>two groups</a:t>
            </a:r>
            <a:r>
              <a:rPr lang="en-US" sz="3200" dirty="0" smtClean="0"/>
              <a:t/>
            </a:r>
            <a:br>
              <a:rPr lang="en-US" sz="3200" dirty="0" smtClean="0"/>
            </a:br>
            <a:r>
              <a:rPr lang="en-US" sz="3200" dirty="0" smtClean="0"/>
              <a:t>and identifying  </a:t>
            </a:r>
            <a:r>
              <a:rPr lang="en-US" sz="3200" dirty="0" smtClean="0">
                <a:solidFill>
                  <a:srgbClr val="FF0066"/>
                </a:solidFill>
              </a:rPr>
              <a:t>the cause</a:t>
            </a:r>
            <a:r>
              <a:rPr lang="en-US" sz="3200" dirty="0" smtClean="0"/>
              <a:t> and </a:t>
            </a:r>
            <a:r>
              <a:rPr lang="en-US" sz="3200" dirty="0" smtClean="0">
                <a:solidFill>
                  <a:schemeClr val="tx2">
                    <a:lumMod val="90000"/>
                  </a:schemeClr>
                </a:solidFill>
              </a:rPr>
              <a:t>effect</a:t>
            </a:r>
          </a:p>
        </p:txBody>
      </p:sp>
      <p:sp>
        <p:nvSpPr>
          <p:cNvPr id="11267" name="Rectangle 3"/>
          <p:cNvSpPr>
            <a:spLocks noGrp="1" noChangeArrowheads="1"/>
          </p:cNvSpPr>
          <p:nvPr>
            <p:ph type="body" idx="1"/>
          </p:nvPr>
        </p:nvSpPr>
        <p:spPr>
          <a:xfrm>
            <a:off x="0" y="1879600"/>
            <a:ext cx="9144000" cy="4246563"/>
          </a:xfrm>
        </p:spPr>
        <p:txBody>
          <a:bodyPr/>
          <a:lstStyle/>
          <a:p>
            <a:pPr eaLnBrk="1" hangingPunct="1"/>
            <a:r>
              <a:rPr lang="en-US" dirty="0" smtClean="0"/>
              <a:t>PLHA who receive comprehensive counseling on ART that includes discussions on side effects  and their management  before ARV treatment begins are more likely  to adhere effectively to treatment  after  a year than  PLHA who have not received counseling on ARVs before they begin therapy</a:t>
            </a:r>
            <a:endParaRPr lang="en-GB"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200" dirty="0" smtClean="0"/>
              <a:t>Comparing </a:t>
            </a:r>
            <a:r>
              <a:rPr lang="en-US" sz="3200" dirty="0" smtClean="0">
                <a:solidFill>
                  <a:schemeClr val="accent2"/>
                </a:solidFill>
              </a:rPr>
              <a:t>two groups</a:t>
            </a:r>
            <a:r>
              <a:rPr lang="en-US" sz="3200" dirty="0" smtClean="0"/>
              <a:t/>
            </a:r>
            <a:br>
              <a:rPr lang="en-US" sz="3200" dirty="0" smtClean="0"/>
            </a:br>
            <a:r>
              <a:rPr lang="en-US" sz="3200" dirty="0" smtClean="0"/>
              <a:t>and identifying  </a:t>
            </a:r>
            <a:r>
              <a:rPr lang="en-US" sz="3200" dirty="0" smtClean="0">
                <a:solidFill>
                  <a:srgbClr val="FF0066"/>
                </a:solidFill>
              </a:rPr>
              <a:t>the cause</a:t>
            </a:r>
            <a:r>
              <a:rPr lang="en-US" sz="3200" dirty="0" smtClean="0"/>
              <a:t> and </a:t>
            </a:r>
            <a:r>
              <a:rPr lang="en-US" sz="3200" dirty="0" smtClean="0">
                <a:solidFill>
                  <a:schemeClr val="folHlink"/>
                </a:solidFill>
              </a:rPr>
              <a:t>effect</a:t>
            </a:r>
          </a:p>
        </p:txBody>
      </p:sp>
      <p:sp>
        <p:nvSpPr>
          <p:cNvPr id="12291" name="Rectangle 3"/>
          <p:cNvSpPr>
            <a:spLocks noGrp="1" noChangeArrowheads="1"/>
          </p:cNvSpPr>
          <p:nvPr>
            <p:ph type="body" idx="1"/>
          </p:nvPr>
        </p:nvSpPr>
        <p:spPr>
          <a:xfrm>
            <a:off x="923925" y="1766888"/>
            <a:ext cx="7762875" cy="3795712"/>
          </a:xfrm>
        </p:spPr>
        <p:txBody>
          <a:bodyPr/>
          <a:lstStyle/>
          <a:p>
            <a:pPr eaLnBrk="1" hangingPunct="1"/>
            <a:r>
              <a:rPr lang="en-US" dirty="0" smtClean="0">
                <a:solidFill>
                  <a:schemeClr val="accent2"/>
                </a:solidFill>
              </a:rPr>
              <a:t>PLHA who receive</a:t>
            </a:r>
            <a:r>
              <a:rPr lang="en-US" dirty="0" smtClean="0"/>
              <a:t> </a:t>
            </a:r>
            <a:r>
              <a:rPr lang="en-US" dirty="0" smtClean="0">
                <a:solidFill>
                  <a:srgbClr val="FF0066"/>
                </a:solidFill>
              </a:rPr>
              <a:t>comprehensive counseling on ART that includes</a:t>
            </a:r>
            <a:r>
              <a:rPr lang="en-US" dirty="0" smtClean="0"/>
              <a:t> </a:t>
            </a:r>
            <a:r>
              <a:rPr lang="en-US" dirty="0" smtClean="0">
                <a:solidFill>
                  <a:srgbClr val="FF0066"/>
                </a:solidFill>
              </a:rPr>
              <a:t>discussions on side effects  and their management  before ARV treatment</a:t>
            </a:r>
            <a:r>
              <a:rPr lang="en-US" dirty="0" smtClean="0"/>
              <a:t> begins are more likely  to </a:t>
            </a:r>
            <a:r>
              <a:rPr lang="en-US" dirty="0" smtClean="0">
                <a:solidFill>
                  <a:schemeClr val="bg1">
                    <a:lumMod val="60000"/>
                    <a:lumOff val="40000"/>
                  </a:schemeClr>
                </a:solidFill>
              </a:rPr>
              <a:t>adhere effectively to treatment  after  a year</a:t>
            </a:r>
            <a:r>
              <a:rPr lang="en-US" dirty="0" smtClean="0"/>
              <a:t> than  </a:t>
            </a:r>
            <a:r>
              <a:rPr lang="en-US" dirty="0" smtClean="0">
                <a:solidFill>
                  <a:schemeClr val="accent2"/>
                </a:solidFill>
              </a:rPr>
              <a:t>PLHA who have not received</a:t>
            </a:r>
            <a:r>
              <a:rPr lang="en-US" dirty="0" smtClean="0"/>
              <a:t> counseling on ARVs before they begin therapy</a:t>
            </a:r>
            <a:endParaRPr lang="en-GB"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pPr eaLnBrk="1" hangingPunct="1">
              <a:defRPr/>
            </a:pPr>
            <a:r>
              <a:rPr lang="en-US" sz="3200" dirty="0" smtClean="0"/>
              <a:t>Comparing </a:t>
            </a:r>
            <a:r>
              <a:rPr lang="en-US" sz="3200" dirty="0" smtClean="0">
                <a:solidFill>
                  <a:schemeClr val="accent2"/>
                </a:solidFill>
              </a:rPr>
              <a:t>two groups</a:t>
            </a:r>
            <a:r>
              <a:rPr lang="en-US" sz="3200" dirty="0" smtClean="0"/>
              <a:t/>
            </a:r>
            <a:br>
              <a:rPr lang="en-US" sz="3200" dirty="0" smtClean="0"/>
            </a:br>
            <a:r>
              <a:rPr lang="en-US" sz="3200" dirty="0" smtClean="0"/>
              <a:t>and identifying  </a:t>
            </a:r>
            <a:r>
              <a:rPr lang="en-US" sz="3200" dirty="0" smtClean="0">
                <a:solidFill>
                  <a:srgbClr val="FF0066"/>
                </a:solidFill>
              </a:rPr>
              <a:t>the cause</a:t>
            </a:r>
            <a:r>
              <a:rPr lang="en-US" sz="3200" dirty="0" smtClean="0"/>
              <a:t> and </a:t>
            </a:r>
            <a:r>
              <a:rPr lang="en-US" sz="3200" dirty="0" smtClean="0">
                <a:solidFill>
                  <a:schemeClr val="tx2">
                    <a:lumMod val="90000"/>
                  </a:schemeClr>
                </a:solidFill>
              </a:rPr>
              <a:t>effect</a:t>
            </a:r>
          </a:p>
        </p:txBody>
      </p:sp>
      <p:sp>
        <p:nvSpPr>
          <p:cNvPr id="13315" name="Rectangle 3"/>
          <p:cNvSpPr>
            <a:spLocks noGrp="1" noChangeArrowheads="1"/>
          </p:cNvSpPr>
          <p:nvPr>
            <p:ph type="body" idx="1"/>
          </p:nvPr>
        </p:nvSpPr>
        <p:spPr>
          <a:xfrm>
            <a:off x="923925" y="2017713"/>
            <a:ext cx="7762875" cy="3544887"/>
          </a:xfrm>
        </p:spPr>
        <p:txBody>
          <a:bodyPr/>
          <a:lstStyle/>
          <a:p>
            <a:pPr eaLnBrk="1" hangingPunct="1"/>
            <a:r>
              <a:rPr lang="en-US" dirty="0" smtClean="0"/>
              <a:t>Dual protection  programs that focus on counseling women together  with their male partners will be more successful  than dual  protection programs  that focus on counseling women alone</a:t>
            </a:r>
            <a:endParaRPr lang="en-GB"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200" dirty="0" smtClean="0"/>
              <a:t>Comparing </a:t>
            </a:r>
            <a:r>
              <a:rPr lang="en-US" sz="3200" dirty="0" smtClean="0">
                <a:solidFill>
                  <a:schemeClr val="accent2"/>
                </a:solidFill>
              </a:rPr>
              <a:t>two groups</a:t>
            </a:r>
            <a:r>
              <a:rPr lang="en-US" sz="3200" dirty="0" smtClean="0"/>
              <a:t/>
            </a:r>
            <a:br>
              <a:rPr lang="en-US" sz="3200" dirty="0" smtClean="0"/>
            </a:br>
            <a:r>
              <a:rPr lang="en-US" sz="3200" dirty="0" smtClean="0"/>
              <a:t>and identifying  </a:t>
            </a:r>
            <a:r>
              <a:rPr lang="en-US" sz="3200" dirty="0" smtClean="0">
                <a:solidFill>
                  <a:srgbClr val="FF0066"/>
                </a:solidFill>
              </a:rPr>
              <a:t>the cause</a:t>
            </a:r>
            <a:r>
              <a:rPr lang="en-US" sz="3200" dirty="0" smtClean="0"/>
              <a:t> and </a:t>
            </a:r>
            <a:r>
              <a:rPr lang="en-US" sz="3200" dirty="0" smtClean="0">
                <a:solidFill>
                  <a:schemeClr val="folHlink"/>
                </a:solidFill>
              </a:rPr>
              <a:t>effect</a:t>
            </a:r>
          </a:p>
        </p:txBody>
      </p:sp>
      <p:sp>
        <p:nvSpPr>
          <p:cNvPr id="14339" name="Rectangle 3"/>
          <p:cNvSpPr>
            <a:spLocks noGrp="1" noChangeArrowheads="1"/>
          </p:cNvSpPr>
          <p:nvPr>
            <p:ph type="body" idx="1"/>
          </p:nvPr>
        </p:nvSpPr>
        <p:spPr>
          <a:xfrm>
            <a:off x="923925" y="1789113"/>
            <a:ext cx="7762875" cy="3773487"/>
          </a:xfrm>
        </p:spPr>
        <p:txBody>
          <a:bodyPr/>
          <a:lstStyle/>
          <a:p>
            <a:pPr eaLnBrk="1" hangingPunct="1"/>
            <a:r>
              <a:rPr lang="en-US" dirty="0" smtClean="0"/>
              <a:t>Dual protection  programs that focus on </a:t>
            </a:r>
            <a:r>
              <a:rPr lang="en-US" dirty="0" smtClean="0">
                <a:solidFill>
                  <a:schemeClr val="accent2"/>
                </a:solidFill>
              </a:rPr>
              <a:t>counseling women together  with their male partners</a:t>
            </a:r>
            <a:r>
              <a:rPr lang="en-US" dirty="0" smtClean="0"/>
              <a:t> will be more </a:t>
            </a:r>
            <a:r>
              <a:rPr lang="en-US" dirty="0" smtClean="0">
                <a:solidFill>
                  <a:schemeClr val="bg1">
                    <a:lumMod val="60000"/>
                    <a:lumOff val="40000"/>
                  </a:schemeClr>
                </a:solidFill>
              </a:rPr>
              <a:t>successful</a:t>
            </a:r>
            <a:r>
              <a:rPr lang="en-US" dirty="0" smtClean="0">
                <a:solidFill>
                  <a:schemeClr val="folHlink"/>
                </a:solidFill>
              </a:rPr>
              <a:t>  </a:t>
            </a:r>
            <a:r>
              <a:rPr lang="en-US" dirty="0" smtClean="0"/>
              <a:t>than dual  protection programs  that focus on </a:t>
            </a:r>
            <a:r>
              <a:rPr lang="en-US" dirty="0" smtClean="0">
                <a:solidFill>
                  <a:schemeClr val="accent2"/>
                </a:solidFill>
              </a:rPr>
              <a:t>counseling women alone</a:t>
            </a:r>
          </a:p>
          <a:p>
            <a:pPr eaLnBrk="1" hangingPunct="1"/>
            <a:r>
              <a:rPr lang="en-US" dirty="0" smtClean="0">
                <a:solidFill>
                  <a:srgbClr val="FF0066"/>
                </a:solidFill>
              </a:rPr>
              <a:t>Describe the  groups</a:t>
            </a:r>
          </a:p>
          <a:p>
            <a:pPr eaLnBrk="1" hangingPunct="1"/>
            <a:r>
              <a:rPr lang="en-US" dirty="0" smtClean="0">
                <a:solidFill>
                  <a:srgbClr val="FF0066"/>
                </a:solidFill>
              </a:rPr>
              <a:t>What are the causes</a:t>
            </a:r>
          </a:p>
          <a:p>
            <a:pPr eaLnBrk="1" hangingPunct="1"/>
            <a:r>
              <a:rPr lang="en-US" dirty="0" smtClean="0">
                <a:solidFill>
                  <a:srgbClr val="FF0066"/>
                </a:solidFill>
              </a:rPr>
              <a:t>What are the effects</a:t>
            </a:r>
            <a:endParaRPr lang="en-GB" dirty="0" smtClean="0">
              <a:solidFill>
                <a:srgbClr val="FF0066"/>
              </a:solidFill>
            </a:endParaRPr>
          </a:p>
          <a:p>
            <a:pPr eaLnBrk="1" hangingPunct="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smtClean="0"/>
              <a:t>Evaluation: outcome &amp; impact</a:t>
            </a:r>
          </a:p>
        </p:txBody>
      </p:sp>
      <p:sp>
        <p:nvSpPr>
          <p:cNvPr id="386051" name="Rectangle 3"/>
          <p:cNvSpPr>
            <a:spLocks noGrp="1" noChangeArrowheads="1"/>
          </p:cNvSpPr>
          <p:nvPr>
            <p:ph type="body" idx="1"/>
          </p:nvPr>
        </p:nvSpPr>
        <p:spPr/>
        <p:txBody>
          <a:bodyPr/>
          <a:lstStyle/>
          <a:p>
            <a:pPr eaLnBrk="1" hangingPunct="1">
              <a:defRPr/>
            </a:pPr>
            <a:r>
              <a:rPr lang="en-US" sz="2200" dirty="0" smtClean="0">
                <a:solidFill>
                  <a:srgbClr val="FF0066"/>
                </a:solidFill>
              </a:rPr>
              <a:t>Cause</a:t>
            </a:r>
            <a:r>
              <a:rPr lang="en-US" sz="2200" dirty="0" smtClean="0"/>
              <a:t> and </a:t>
            </a:r>
            <a:r>
              <a:rPr lang="en-US" sz="2200" dirty="0" smtClean="0">
                <a:solidFill>
                  <a:srgbClr val="FFCC00"/>
                </a:solidFill>
              </a:rPr>
              <a:t>effect </a:t>
            </a:r>
            <a:r>
              <a:rPr lang="en-US" sz="2200" dirty="0" smtClean="0"/>
              <a:t>relationship</a:t>
            </a:r>
          </a:p>
          <a:p>
            <a:pPr eaLnBrk="1" hangingPunct="1">
              <a:defRPr/>
            </a:pPr>
            <a:endParaRPr lang="en-US" sz="2200" dirty="0" smtClean="0"/>
          </a:p>
          <a:p>
            <a:pPr eaLnBrk="1" hangingPunct="1">
              <a:defRPr/>
            </a:pPr>
            <a:r>
              <a:rPr lang="en-US" sz="2200" dirty="0" smtClean="0"/>
              <a:t>Other terms</a:t>
            </a:r>
          </a:p>
          <a:p>
            <a:pPr lvl="1" eaLnBrk="1" hangingPunct="1">
              <a:defRPr/>
            </a:pPr>
            <a:r>
              <a:rPr lang="en-US" dirty="0" smtClean="0">
                <a:solidFill>
                  <a:srgbClr val="FF0066"/>
                </a:solidFill>
              </a:rPr>
              <a:t>Independent</a:t>
            </a:r>
            <a:r>
              <a:rPr lang="en-US" dirty="0" smtClean="0"/>
              <a:t> </a:t>
            </a:r>
            <a:r>
              <a:rPr lang="en-US" dirty="0" smtClean="0">
                <a:solidFill>
                  <a:schemeClr val="tx2">
                    <a:lumMod val="90000"/>
                  </a:schemeClr>
                </a:solidFill>
              </a:rPr>
              <a:t>and Dependent</a:t>
            </a:r>
          </a:p>
          <a:p>
            <a:pPr eaLnBrk="1" hangingPunct="1">
              <a:defRPr/>
            </a:pPr>
            <a:endParaRPr lang="en-GB" sz="2200" dirty="0" smtClean="0">
              <a:solidFill>
                <a:schemeClr val="folHlink"/>
              </a:solidFill>
            </a:endParaRPr>
          </a:p>
          <a:p>
            <a:pPr eaLnBrk="1" hangingPunct="1">
              <a:defRPr/>
            </a:pPr>
            <a:endParaRPr lang="en-US" sz="2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200" dirty="0" smtClean="0"/>
              <a:t>Epidemiological study designs</a:t>
            </a:r>
          </a:p>
        </p:txBody>
      </p:sp>
      <p:sp>
        <p:nvSpPr>
          <p:cNvPr id="16387" name="Rectangle 3"/>
          <p:cNvSpPr>
            <a:spLocks noGrp="1" noChangeArrowheads="1"/>
          </p:cNvSpPr>
          <p:nvPr>
            <p:ph type="body" idx="1"/>
          </p:nvPr>
        </p:nvSpPr>
        <p:spPr/>
        <p:txBody>
          <a:bodyPr/>
          <a:lstStyle/>
          <a:p>
            <a:pPr eaLnBrk="1" hangingPunct="1"/>
            <a:r>
              <a:rPr lang="en-US" dirty="0" smtClean="0"/>
              <a:t>Observational</a:t>
            </a:r>
          </a:p>
          <a:p>
            <a:pPr eaLnBrk="1" hangingPunct="1"/>
            <a:endParaRPr lang="en-US" dirty="0" smtClean="0"/>
          </a:p>
          <a:p>
            <a:pPr lvl="1" eaLnBrk="1" hangingPunct="1"/>
            <a:r>
              <a:rPr lang="en-US" dirty="0" smtClean="0"/>
              <a:t>Descriptive</a:t>
            </a:r>
          </a:p>
          <a:p>
            <a:pPr lvl="1" eaLnBrk="1" hangingPunct="1"/>
            <a:r>
              <a:rPr lang="en-US" dirty="0" smtClean="0"/>
              <a:t>Analytical</a:t>
            </a:r>
          </a:p>
          <a:p>
            <a:pPr eaLnBrk="1" hangingPunct="1"/>
            <a:endParaRPr lang="en-US" dirty="0" smtClean="0"/>
          </a:p>
          <a:p>
            <a:pPr eaLnBrk="1" hangingPunct="1"/>
            <a:endParaRPr lang="en-US" dirty="0" smtClean="0"/>
          </a:p>
          <a:p>
            <a:pPr eaLnBrk="1" hangingPunct="1"/>
            <a:r>
              <a:rPr lang="en-US" dirty="0" smtClean="0"/>
              <a:t>Experimental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81000" y="1066800"/>
            <a:ext cx="8153400" cy="5562600"/>
          </a:xfrm>
          <a:noFill/>
        </p:spPr>
        <p:txBody>
          <a:bodyPr lIns="90488" tIns="44450" rIns="90488" bIns="44450"/>
          <a:lstStyle/>
          <a:p>
            <a:pPr eaLnBrk="1" hangingPunct="1">
              <a:lnSpc>
                <a:spcPct val="140000"/>
              </a:lnSpc>
              <a:buFont typeface="Wingdings" pitchFamily="2" charset="2"/>
              <a:buNone/>
            </a:pPr>
            <a:r>
              <a:rPr lang="en-US" sz="2300" dirty="0" smtClean="0"/>
              <a:t>One of the main questions for evaluating a program is:</a:t>
            </a:r>
          </a:p>
          <a:p>
            <a:pPr eaLnBrk="1" hangingPunct="1">
              <a:buFont typeface="Wingdings" pitchFamily="2" charset="2"/>
              <a:buNone/>
            </a:pPr>
            <a:endParaRPr lang="en-US" sz="2300" dirty="0" smtClean="0"/>
          </a:p>
          <a:p>
            <a:pPr eaLnBrk="1" hangingPunct="1">
              <a:lnSpc>
                <a:spcPct val="110000"/>
              </a:lnSpc>
              <a:buFont typeface="Wingdings" pitchFamily="2" charset="2"/>
              <a:buNone/>
            </a:pPr>
            <a:r>
              <a:rPr lang="en-US" sz="2300" dirty="0" smtClean="0"/>
              <a:t>	How much of the observed change in the health outcome of the target population can be </a:t>
            </a:r>
            <a:r>
              <a:rPr lang="en-US" sz="2300" u="sng" dirty="0" smtClean="0"/>
              <a:t>attributed</a:t>
            </a:r>
            <a:r>
              <a:rPr lang="en-US" sz="2300" dirty="0" smtClean="0"/>
              <a:t> to the program ?</a:t>
            </a:r>
          </a:p>
          <a:p>
            <a:pPr eaLnBrk="1" hangingPunct="1">
              <a:lnSpc>
                <a:spcPct val="140000"/>
              </a:lnSpc>
              <a:buFont typeface="Wingdings" pitchFamily="2" charset="2"/>
              <a:buNone/>
            </a:pPr>
            <a:endParaRPr lang="en-US" sz="2300" dirty="0" smtClean="0"/>
          </a:p>
          <a:p>
            <a:pPr eaLnBrk="1" hangingPunct="1">
              <a:lnSpc>
                <a:spcPct val="140000"/>
              </a:lnSpc>
              <a:buFont typeface="Wingdings" pitchFamily="2" charset="2"/>
              <a:buNone/>
            </a:pPr>
            <a:r>
              <a:rPr lang="en-US" sz="2300" dirty="0" smtClean="0"/>
              <a:t>Key issue is causality and to be able to isolate the impact of the program.</a:t>
            </a:r>
          </a:p>
          <a:p>
            <a:pPr eaLnBrk="1" hangingPunct="1">
              <a:lnSpc>
                <a:spcPct val="40000"/>
              </a:lnSpc>
              <a:spcBef>
                <a:spcPct val="25000"/>
              </a:spcBef>
              <a:buFont typeface="Wingdings" pitchFamily="2" charset="2"/>
              <a:buNone/>
            </a:pPr>
            <a:endParaRPr lang="en-US" sz="2300" dirty="0" smtClean="0"/>
          </a:p>
        </p:txBody>
      </p:sp>
      <p:grpSp>
        <p:nvGrpSpPr>
          <p:cNvPr id="17411" name="Group 4"/>
          <p:cNvGrpSpPr>
            <a:grpSpLocks/>
          </p:cNvGrpSpPr>
          <p:nvPr/>
        </p:nvGrpSpPr>
        <p:grpSpPr bwMode="auto">
          <a:xfrm>
            <a:off x="0" y="838200"/>
            <a:ext cx="9132888" cy="152400"/>
            <a:chOff x="0" y="900"/>
            <a:chExt cx="5753" cy="96"/>
          </a:xfrm>
        </p:grpSpPr>
        <p:sp>
          <p:nvSpPr>
            <p:cNvPr id="17412"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17413"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ZA" dirty="0" smtClean="0"/>
              <a:t>Intervention</a:t>
            </a:r>
            <a:endParaRPr lang="en-GB" dirty="0" smtClean="0"/>
          </a:p>
        </p:txBody>
      </p:sp>
      <p:sp>
        <p:nvSpPr>
          <p:cNvPr id="18435" name="Rectangle 3"/>
          <p:cNvSpPr>
            <a:spLocks noGrp="1" noChangeArrowheads="1"/>
          </p:cNvSpPr>
          <p:nvPr>
            <p:ph type="body" idx="1"/>
          </p:nvPr>
        </p:nvSpPr>
        <p:spPr/>
        <p:txBody>
          <a:bodyPr/>
          <a:lstStyle/>
          <a:p>
            <a:pPr eaLnBrk="1" hangingPunct="1"/>
            <a:r>
              <a:rPr lang="en-ZA" dirty="0" smtClean="0"/>
              <a:t>Treatment</a:t>
            </a:r>
          </a:p>
          <a:p>
            <a:pPr eaLnBrk="1" hangingPunct="1"/>
            <a:r>
              <a:rPr lang="en-ZA" dirty="0" smtClean="0"/>
              <a:t>Service</a:t>
            </a:r>
          </a:p>
          <a:p>
            <a:pPr eaLnBrk="1" hangingPunct="1"/>
            <a:r>
              <a:rPr lang="en-ZA" dirty="0" smtClean="0"/>
              <a:t>Programme</a:t>
            </a:r>
          </a:p>
          <a:p>
            <a:pPr eaLnBrk="1" hangingPunct="1"/>
            <a:r>
              <a:rPr lang="en-ZA" dirty="0" smtClean="0"/>
              <a:t>Product</a:t>
            </a:r>
          </a:p>
          <a:p>
            <a:pPr eaLnBrk="1" hangingPunct="1"/>
            <a:r>
              <a:rPr lang="en-ZA" dirty="0" smtClean="0"/>
              <a:t>Policy</a:t>
            </a:r>
          </a:p>
          <a:p>
            <a:pPr eaLnBrk="1" hangingPunct="1"/>
            <a:r>
              <a:rPr lang="en-ZA" dirty="0" smtClean="0"/>
              <a:t>Standards and procedures</a:t>
            </a:r>
            <a:endParaRPr lang="en-GB" dirty="0" smtClean="0"/>
          </a:p>
          <a:p>
            <a:pPr eaLnBrk="1" hangingPunct="1">
              <a:spcBef>
                <a:spcPct val="25000"/>
              </a:spcBef>
              <a:buFont typeface="Wingdings" pitchFamily="2" charset="2"/>
              <a:buNone/>
            </a:pPr>
            <a:r>
              <a:rPr lang="en-US" sz="2300" dirty="0" smtClean="0">
                <a:solidFill>
                  <a:schemeClr val="tx2"/>
                </a:solidFill>
              </a:rPr>
              <a:t>	</a:t>
            </a:r>
            <a:endParaRPr lang="en-US" sz="23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reeform 2"/>
          <p:cNvSpPr>
            <a:spLocks/>
          </p:cNvSpPr>
          <p:nvPr/>
        </p:nvSpPr>
        <p:spPr bwMode="auto">
          <a:xfrm>
            <a:off x="1295400" y="1219200"/>
            <a:ext cx="6248400" cy="3962400"/>
          </a:xfrm>
          <a:custGeom>
            <a:avLst/>
            <a:gdLst>
              <a:gd name="T0" fmla="*/ 0 w 3408"/>
              <a:gd name="T1" fmla="*/ 0 h 2160"/>
              <a:gd name="T2" fmla="*/ 0 w 3408"/>
              <a:gd name="T3" fmla="*/ 2160 h 2160"/>
              <a:gd name="T4" fmla="*/ 3408 w 3408"/>
              <a:gd name="T5" fmla="*/ 2160 h 2160"/>
              <a:gd name="T6" fmla="*/ 0 60000 65536"/>
              <a:gd name="T7" fmla="*/ 0 60000 65536"/>
              <a:gd name="T8" fmla="*/ 0 60000 65536"/>
              <a:gd name="T9" fmla="*/ 0 w 3408"/>
              <a:gd name="T10" fmla="*/ 0 h 2160"/>
              <a:gd name="T11" fmla="*/ 3408 w 3408"/>
              <a:gd name="T12" fmla="*/ 2160 h 2160"/>
            </a:gdLst>
            <a:ahLst/>
            <a:cxnLst>
              <a:cxn ang="T6">
                <a:pos x="T0" y="T1"/>
              </a:cxn>
              <a:cxn ang="T7">
                <a:pos x="T2" y="T3"/>
              </a:cxn>
              <a:cxn ang="T8">
                <a:pos x="T4" y="T5"/>
              </a:cxn>
            </a:cxnLst>
            <a:rect l="T9" t="T10" r="T11" b="T12"/>
            <a:pathLst>
              <a:path w="3408" h="2160">
                <a:moveTo>
                  <a:pt x="0" y="0"/>
                </a:moveTo>
                <a:lnTo>
                  <a:pt x="0" y="2160"/>
                </a:lnTo>
                <a:lnTo>
                  <a:pt x="3408" y="2160"/>
                </a:lnTo>
              </a:path>
            </a:pathLst>
          </a:custGeom>
          <a:noFill/>
          <a:ln w="12700">
            <a:solidFill>
              <a:schemeClr val="tx1"/>
            </a:solidFill>
            <a:round/>
            <a:headEnd/>
            <a:tailEnd/>
          </a:ln>
        </p:spPr>
        <p:txBody>
          <a:bodyPr wrap="none" anchor="ctr"/>
          <a:lstStyle/>
          <a:p>
            <a:endParaRPr lang="en-ZA" dirty="0"/>
          </a:p>
        </p:txBody>
      </p:sp>
      <p:sp>
        <p:nvSpPr>
          <p:cNvPr id="19459" name="Line 3"/>
          <p:cNvSpPr>
            <a:spLocks noChangeShapeType="1"/>
          </p:cNvSpPr>
          <p:nvPr/>
        </p:nvSpPr>
        <p:spPr bwMode="auto">
          <a:xfrm flipV="1">
            <a:off x="1295400" y="4419600"/>
            <a:ext cx="1219200" cy="304800"/>
          </a:xfrm>
          <a:prstGeom prst="line">
            <a:avLst/>
          </a:prstGeom>
          <a:noFill/>
          <a:ln w="31750">
            <a:solidFill>
              <a:schemeClr val="tx1"/>
            </a:solidFill>
            <a:round/>
            <a:headEnd/>
            <a:tailEnd/>
          </a:ln>
        </p:spPr>
        <p:txBody>
          <a:bodyPr wrap="none" anchor="ctr"/>
          <a:lstStyle/>
          <a:p>
            <a:endParaRPr lang="en-ZA" dirty="0"/>
          </a:p>
        </p:txBody>
      </p:sp>
      <p:sp>
        <p:nvSpPr>
          <p:cNvPr id="19460" name="Freeform 4"/>
          <p:cNvSpPr>
            <a:spLocks/>
          </p:cNvSpPr>
          <p:nvPr/>
        </p:nvSpPr>
        <p:spPr bwMode="auto">
          <a:xfrm>
            <a:off x="2479675" y="2209800"/>
            <a:ext cx="4302125" cy="2244725"/>
          </a:xfrm>
          <a:custGeom>
            <a:avLst/>
            <a:gdLst>
              <a:gd name="T0" fmla="*/ 0 w 2736"/>
              <a:gd name="T1" fmla="*/ 1440 h 1440"/>
              <a:gd name="T2" fmla="*/ 1344 w 2736"/>
              <a:gd name="T3" fmla="*/ 528 h 1440"/>
              <a:gd name="T4" fmla="*/ 2736 w 2736"/>
              <a:gd name="T5" fmla="*/ 0 h 1440"/>
              <a:gd name="T6" fmla="*/ 0 60000 65536"/>
              <a:gd name="T7" fmla="*/ 0 60000 65536"/>
              <a:gd name="T8" fmla="*/ 0 60000 65536"/>
              <a:gd name="T9" fmla="*/ 0 w 2736"/>
              <a:gd name="T10" fmla="*/ 0 h 1440"/>
              <a:gd name="T11" fmla="*/ 2736 w 2736"/>
              <a:gd name="T12" fmla="*/ 1440 h 1440"/>
            </a:gdLst>
            <a:ahLst/>
            <a:cxnLst>
              <a:cxn ang="T6">
                <a:pos x="T0" y="T1"/>
              </a:cxn>
              <a:cxn ang="T7">
                <a:pos x="T2" y="T3"/>
              </a:cxn>
              <a:cxn ang="T8">
                <a:pos x="T4" y="T5"/>
              </a:cxn>
            </a:cxnLst>
            <a:rect l="T9" t="T10" r="T11" b="T12"/>
            <a:pathLst>
              <a:path w="2736" h="1440">
                <a:moveTo>
                  <a:pt x="0" y="1440"/>
                </a:moveTo>
                <a:lnTo>
                  <a:pt x="1344" y="528"/>
                </a:lnTo>
                <a:lnTo>
                  <a:pt x="2736" y="0"/>
                </a:lnTo>
              </a:path>
            </a:pathLst>
          </a:custGeom>
          <a:noFill/>
          <a:ln w="31750">
            <a:solidFill>
              <a:schemeClr val="tx1"/>
            </a:solidFill>
            <a:round/>
            <a:headEnd/>
            <a:tailEnd/>
          </a:ln>
        </p:spPr>
        <p:txBody>
          <a:bodyPr wrap="none" anchor="ctr"/>
          <a:lstStyle/>
          <a:p>
            <a:endParaRPr lang="en-ZA" dirty="0"/>
          </a:p>
        </p:txBody>
      </p:sp>
      <p:sp>
        <p:nvSpPr>
          <p:cNvPr id="19461" name="Line 5"/>
          <p:cNvSpPr>
            <a:spLocks noChangeShapeType="1"/>
          </p:cNvSpPr>
          <p:nvPr/>
        </p:nvSpPr>
        <p:spPr bwMode="auto">
          <a:xfrm flipV="1">
            <a:off x="2514600" y="4419600"/>
            <a:ext cx="0" cy="762000"/>
          </a:xfrm>
          <a:prstGeom prst="line">
            <a:avLst/>
          </a:prstGeom>
          <a:noFill/>
          <a:ln w="12700">
            <a:solidFill>
              <a:schemeClr val="tx1"/>
            </a:solidFill>
            <a:prstDash val="dash"/>
            <a:round/>
            <a:headEnd/>
            <a:tailEnd/>
          </a:ln>
        </p:spPr>
        <p:txBody>
          <a:bodyPr wrap="none" anchor="ctr"/>
          <a:lstStyle/>
          <a:p>
            <a:endParaRPr lang="en-ZA" dirty="0"/>
          </a:p>
        </p:txBody>
      </p:sp>
      <p:sp>
        <p:nvSpPr>
          <p:cNvPr id="19462" name="Line 6"/>
          <p:cNvSpPr>
            <a:spLocks noChangeShapeType="1"/>
          </p:cNvSpPr>
          <p:nvPr/>
        </p:nvSpPr>
        <p:spPr bwMode="auto">
          <a:xfrm flipV="1">
            <a:off x="6781800" y="1600200"/>
            <a:ext cx="0" cy="3581400"/>
          </a:xfrm>
          <a:prstGeom prst="line">
            <a:avLst/>
          </a:prstGeom>
          <a:noFill/>
          <a:ln w="6350">
            <a:solidFill>
              <a:schemeClr val="tx1"/>
            </a:solidFill>
            <a:prstDash val="dash"/>
            <a:round/>
            <a:headEnd/>
            <a:tailEnd/>
          </a:ln>
        </p:spPr>
        <p:txBody>
          <a:bodyPr wrap="none" anchor="ctr"/>
          <a:lstStyle/>
          <a:p>
            <a:endParaRPr lang="en-ZA" dirty="0"/>
          </a:p>
        </p:txBody>
      </p:sp>
      <p:sp>
        <p:nvSpPr>
          <p:cNvPr id="19463" name="Text Box 9"/>
          <p:cNvSpPr txBox="1">
            <a:spLocks noChangeArrowheads="1"/>
          </p:cNvSpPr>
          <p:nvPr/>
        </p:nvSpPr>
        <p:spPr bwMode="auto">
          <a:xfrm>
            <a:off x="2159000" y="5191125"/>
            <a:ext cx="1157288" cy="611188"/>
          </a:xfrm>
          <a:prstGeom prst="rect">
            <a:avLst/>
          </a:prstGeom>
          <a:noFill/>
          <a:ln w="12700">
            <a:noFill/>
            <a:miter lim="800000"/>
            <a:headEnd/>
            <a:tailEnd/>
          </a:ln>
        </p:spPr>
        <p:txBody>
          <a:bodyPr wrap="none">
            <a:spAutoFit/>
          </a:bodyPr>
          <a:lstStyle/>
          <a:p>
            <a:pPr eaLnBrk="0" hangingPunct="0">
              <a:lnSpc>
                <a:spcPct val="90000"/>
              </a:lnSpc>
            </a:pPr>
            <a:r>
              <a:rPr lang="en-US" sz="2000" dirty="0"/>
              <a:t>Program</a:t>
            </a:r>
          </a:p>
          <a:p>
            <a:pPr eaLnBrk="0" hangingPunct="0">
              <a:lnSpc>
                <a:spcPct val="80000"/>
              </a:lnSpc>
            </a:pPr>
            <a:r>
              <a:rPr lang="en-US" sz="2000" dirty="0"/>
              <a:t>start</a:t>
            </a:r>
            <a:endParaRPr lang="en-US" sz="2200" dirty="0"/>
          </a:p>
        </p:txBody>
      </p:sp>
      <p:sp>
        <p:nvSpPr>
          <p:cNvPr id="19464" name="Text Box 10"/>
          <p:cNvSpPr txBox="1">
            <a:spLocks noChangeArrowheads="1"/>
          </p:cNvSpPr>
          <p:nvPr/>
        </p:nvSpPr>
        <p:spPr bwMode="auto">
          <a:xfrm>
            <a:off x="6172200" y="5149850"/>
            <a:ext cx="2108200" cy="641350"/>
          </a:xfrm>
          <a:prstGeom prst="rect">
            <a:avLst/>
          </a:prstGeom>
          <a:noFill/>
          <a:ln w="12700">
            <a:noFill/>
            <a:miter lim="800000"/>
            <a:headEnd/>
            <a:tailEnd/>
          </a:ln>
        </p:spPr>
        <p:txBody>
          <a:bodyPr>
            <a:spAutoFit/>
          </a:bodyPr>
          <a:lstStyle/>
          <a:p>
            <a:pPr eaLnBrk="0" hangingPunct="0"/>
            <a:r>
              <a:rPr lang="en-US" sz="2000" dirty="0"/>
              <a:t>Program</a:t>
            </a:r>
          </a:p>
          <a:p>
            <a:pPr eaLnBrk="0" hangingPunct="0">
              <a:lnSpc>
                <a:spcPct val="80000"/>
              </a:lnSpc>
            </a:pPr>
            <a:r>
              <a:rPr lang="en-US" sz="2000" dirty="0"/>
              <a:t>midpoint or end</a:t>
            </a:r>
            <a:endParaRPr lang="en-US" sz="2200" dirty="0"/>
          </a:p>
        </p:txBody>
      </p:sp>
      <p:sp>
        <p:nvSpPr>
          <p:cNvPr id="19465" name="Text Box 11"/>
          <p:cNvSpPr txBox="1">
            <a:spLocks noChangeArrowheads="1"/>
          </p:cNvSpPr>
          <p:nvPr/>
        </p:nvSpPr>
        <p:spPr bwMode="auto">
          <a:xfrm>
            <a:off x="4279900" y="5791200"/>
            <a:ext cx="749300" cy="396875"/>
          </a:xfrm>
          <a:prstGeom prst="rect">
            <a:avLst/>
          </a:prstGeom>
          <a:noFill/>
          <a:ln w="12700">
            <a:noFill/>
            <a:miter lim="800000"/>
            <a:headEnd/>
            <a:tailEnd/>
          </a:ln>
        </p:spPr>
        <p:txBody>
          <a:bodyPr wrap="none">
            <a:spAutoFit/>
          </a:bodyPr>
          <a:lstStyle/>
          <a:p>
            <a:pPr eaLnBrk="0" hangingPunct="0"/>
            <a:r>
              <a:rPr lang="en-US" sz="2000" dirty="0"/>
              <a:t>Time</a:t>
            </a:r>
            <a:endParaRPr lang="en-US" sz="2200" dirty="0"/>
          </a:p>
        </p:txBody>
      </p:sp>
      <p:sp>
        <p:nvSpPr>
          <p:cNvPr id="19466" name="Text Box 12"/>
          <p:cNvSpPr txBox="1">
            <a:spLocks noChangeArrowheads="1"/>
          </p:cNvSpPr>
          <p:nvPr/>
        </p:nvSpPr>
        <p:spPr bwMode="auto">
          <a:xfrm>
            <a:off x="0" y="1041400"/>
            <a:ext cx="1212850" cy="701675"/>
          </a:xfrm>
          <a:prstGeom prst="rect">
            <a:avLst/>
          </a:prstGeom>
          <a:noFill/>
          <a:ln w="12700">
            <a:noFill/>
            <a:miter lim="800000"/>
            <a:headEnd/>
            <a:tailEnd/>
          </a:ln>
        </p:spPr>
        <p:txBody>
          <a:bodyPr wrap="none">
            <a:spAutoFit/>
          </a:bodyPr>
          <a:lstStyle/>
          <a:p>
            <a:pPr eaLnBrk="0" hangingPunct="0"/>
            <a:endParaRPr lang="en-US" sz="2000" dirty="0"/>
          </a:p>
          <a:p>
            <a:pPr eaLnBrk="0" hangingPunct="0"/>
            <a:r>
              <a:rPr lang="en-US" sz="2000" dirty="0"/>
              <a:t>Outcome</a:t>
            </a:r>
          </a:p>
        </p:txBody>
      </p:sp>
      <p:sp>
        <p:nvSpPr>
          <p:cNvPr id="19467" name="AutoShape 14"/>
          <p:cNvSpPr>
            <a:spLocks/>
          </p:cNvSpPr>
          <p:nvPr/>
        </p:nvSpPr>
        <p:spPr bwMode="auto">
          <a:xfrm>
            <a:off x="6934200" y="2209800"/>
            <a:ext cx="228600" cy="2209800"/>
          </a:xfrm>
          <a:prstGeom prst="rightBrace">
            <a:avLst>
              <a:gd name="adj1" fmla="val 80556"/>
              <a:gd name="adj2" fmla="val 50000"/>
            </a:avLst>
          </a:prstGeom>
          <a:noFill/>
          <a:ln w="19050">
            <a:solidFill>
              <a:schemeClr val="tx2"/>
            </a:solidFill>
            <a:round/>
            <a:headEnd/>
            <a:tailEnd/>
          </a:ln>
        </p:spPr>
        <p:txBody>
          <a:bodyPr wrap="none" anchor="ctr"/>
          <a:lstStyle/>
          <a:p>
            <a:pPr algn="ctr" eaLnBrk="0" hangingPunct="0"/>
            <a:endParaRPr lang="en-GB" sz="2400" dirty="0">
              <a:solidFill>
                <a:schemeClr val="tx2"/>
              </a:solidFill>
              <a:latin typeface="SAS Monospace" pitchFamily="49" charset="0"/>
            </a:endParaRPr>
          </a:p>
        </p:txBody>
      </p:sp>
      <p:sp>
        <p:nvSpPr>
          <p:cNvPr id="19468" name="Text Box 15"/>
          <p:cNvSpPr txBox="1">
            <a:spLocks noChangeArrowheads="1"/>
          </p:cNvSpPr>
          <p:nvPr/>
        </p:nvSpPr>
        <p:spPr bwMode="auto">
          <a:xfrm>
            <a:off x="7239000" y="2362200"/>
            <a:ext cx="1879600" cy="1920875"/>
          </a:xfrm>
          <a:prstGeom prst="rect">
            <a:avLst/>
          </a:prstGeom>
          <a:noFill/>
          <a:ln w="12700">
            <a:noFill/>
            <a:miter lim="800000"/>
            <a:headEnd/>
            <a:tailEnd/>
          </a:ln>
        </p:spPr>
        <p:txBody>
          <a:bodyPr wrap="none">
            <a:spAutoFit/>
          </a:bodyPr>
          <a:lstStyle/>
          <a:p>
            <a:pPr eaLnBrk="0" hangingPunct="0"/>
            <a:r>
              <a:rPr lang="en-US" sz="2000" dirty="0">
                <a:solidFill>
                  <a:schemeClr val="tx2"/>
                </a:solidFill>
              </a:rPr>
              <a:t>The Evaluation</a:t>
            </a:r>
          </a:p>
          <a:p>
            <a:pPr eaLnBrk="0" hangingPunct="0"/>
            <a:r>
              <a:rPr lang="en-US" sz="2000" dirty="0">
                <a:solidFill>
                  <a:schemeClr val="tx2"/>
                </a:solidFill>
              </a:rPr>
              <a:t>Question:</a:t>
            </a:r>
          </a:p>
          <a:p>
            <a:pPr eaLnBrk="0" hangingPunct="0"/>
            <a:r>
              <a:rPr lang="en-US" sz="2000" dirty="0"/>
              <a:t>How much of</a:t>
            </a:r>
          </a:p>
          <a:p>
            <a:pPr eaLnBrk="0" hangingPunct="0"/>
            <a:r>
              <a:rPr lang="en-US" sz="2000" dirty="0"/>
              <a:t>this change </a:t>
            </a:r>
          </a:p>
          <a:p>
            <a:pPr eaLnBrk="0" hangingPunct="0"/>
            <a:r>
              <a:rPr lang="en-US" sz="2000" dirty="0"/>
              <a:t>is due to the</a:t>
            </a:r>
          </a:p>
          <a:p>
            <a:pPr eaLnBrk="0" hangingPunct="0"/>
            <a:r>
              <a:rPr lang="en-US" sz="2000" dirty="0"/>
              <a:t>program?</a:t>
            </a:r>
            <a:endParaRPr lang="en-US" sz="2200" dirty="0"/>
          </a:p>
        </p:txBody>
      </p:sp>
      <p:sp>
        <p:nvSpPr>
          <p:cNvPr id="19469" name="Line 16"/>
          <p:cNvSpPr>
            <a:spLocks noChangeShapeType="1"/>
          </p:cNvSpPr>
          <p:nvPr/>
        </p:nvSpPr>
        <p:spPr bwMode="auto">
          <a:xfrm>
            <a:off x="1295400" y="4457700"/>
            <a:ext cx="5486400" cy="0"/>
          </a:xfrm>
          <a:prstGeom prst="line">
            <a:avLst/>
          </a:prstGeom>
          <a:noFill/>
          <a:ln w="6350">
            <a:solidFill>
              <a:schemeClr val="tx1"/>
            </a:solidFill>
            <a:prstDash val="dash"/>
            <a:round/>
            <a:headEnd/>
            <a:tailEnd/>
          </a:ln>
        </p:spPr>
        <p:txBody>
          <a:bodyPr wrap="none" anchor="ctr"/>
          <a:lstStyle/>
          <a:p>
            <a:endParaRPr lang="en-ZA" dirty="0"/>
          </a:p>
        </p:txBody>
      </p:sp>
      <p:sp>
        <p:nvSpPr>
          <p:cNvPr id="19470" name="Rectangle 17"/>
          <p:cNvSpPr>
            <a:spLocks noChangeArrowheads="1"/>
          </p:cNvSpPr>
          <p:nvPr/>
        </p:nvSpPr>
        <p:spPr bwMode="auto">
          <a:xfrm>
            <a:off x="609600" y="76200"/>
            <a:ext cx="7772400" cy="533400"/>
          </a:xfrm>
          <a:prstGeom prst="rect">
            <a:avLst/>
          </a:prstGeom>
          <a:noFill/>
          <a:ln w="12700">
            <a:noFill/>
            <a:miter lim="800000"/>
            <a:headEnd/>
            <a:tailEnd/>
          </a:ln>
        </p:spPr>
        <p:txBody>
          <a:bodyPr lIns="90488" tIns="44450" rIns="90488" bIns="44450" anchor="b"/>
          <a:lstStyle/>
          <a:p>
            <a:r>
              <a:rPr lang="en-US" sz="3200" b="1" dirty="0"/>
              <a:t>Evaluating Program Impact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reeform 2"/>
          <p:cNvSpPr>
            <a:spLocks/>
          </p:cNvSpPr>
          <p:nvPr/>
        </p:nvSpPr>
        <p:spPr bwMode="auto">
          <a:xfrm>
            <a:off x="1295400" y="1219200"/>
            <a:ext cx="6248400" cy="3962400"/>
          </a:xfrm>
          <a:custGeom>
            <a:avLst/>
            <a:gdLst>
              <a:gd name="T0" fmla="*/ 0 w 3408"/>
              <a:gd name="T1" fmla="*/ 0 h 2160"/>
              <a:gd name="T2" fmla="*/ 0 w 3408"/>
              <a:gd name="T3" fmla="*/ 2160 h 2160"/>
              <a:gd name="T4" fmla="*/ 3408 w 3408"/>
              <a:gd name="T5" fmla="*/ 2160 h 2160"/>
              <a:gd name="T6" fmla="*/ 0 60000 65536"/>
              <a:gd name="T7" fmla="*/ 0 60000 65536"/>
              <a:gd name="T8" fmla="*/ 0 60000 65536"/>
              <a:gd name="T9" fmla="*/ 0 w 3408"/>
              <a:gd name="T10" fmla="*/ 0 h 2160"/>
              <a:gd name="T11" fmla="*/ 3408 w 3408"/>
              <a:gd name="T12" fmla="*/ 2160 h 2160"/>
            </a:gdLst>
            <a:ahLst/>
            <a:cxnLst>
              <a:cxn ang="T6">
                <a:pos x="T0" y="T1"/>
              </a:cxn>
              <a:cxn ang="T7">
                <a:pos x="T2" y="T3"/>
              </a:cxn>
              <a:cxn ang="T8">
                <a:pos x="T4" y="T5"/>
              </a:cxn>
            </a:cxnLst>
            <a:rect l="T9" t="T10" r="T11" b="T12"/>
            <a:pathLst>
              <a:path w="3408" h="2160">
                <a:moveTo>
                  <a:pt x="0" y="0"/>
                </a:moveTo>
                <a:lnTo>
                  <a:pt x="0" y="2160"/>
                </a:lnTo>
                <a:lnTo>
                  <a:pt x="3408" y="2160"/>
                </a:lnTo>
              </a:path>
            </a:pathLst>
          </a:custGeom>
          <a:noFill/>
          <a:ln w="12700">
            <a:solidFill>
              <a:schemeClr val="tx1"/>
            </a:solidFill>
            <a:round/>
            <a:headEnd/>
            <a:tailEnd/>
          </a:ln>
        </p:spPr>
        <p:txBody>
          <a:bodyPr wrap="none" anchor="ctr"/>
          <a:lstStyle/>
          <a:p>
            <a:endParaRPr lang="en-ZA" dirty="0"/>
          </a:p>
        </p:txBody>
      </p:sp>
      <p:sp>
        <p:nvSpPr>
          <p:cNvPr id="20483" name="Line 3"/>
          <p:cNvSpPr>
            <a:spLocks noChangeShapeType="1"/>
          </p:cNvSpPr>
          <p:nvPr/>
        </p:nvSpPr>
        <p:spPr bwMode="auto">
          <a:xfrm flipV="1">
            <a:off x="1295400" y="3505200"/>
            <a:ext cx="5486400" cy="1219200"/>
          </a:xfrm>
          <a:prstGeom prst="line">
            <a:avLst/>
          </a:prstGeom>
          <a:noFill/>
          <a:ln w="31750">
            <a:solidFill>
              <a:schemeClr val="tx1"/>
            </a:solidFill>
            <a:round/>
            <a:headEnd/>
            <a:tailEnd/>
          </a:ln>
        </p:spPr>
        <p:txBody>
          <a:bodyPr wrap="none" anchor="ctr"/>
          <a:lstStyle/>
          <a:p>
            <a:endParaRPr lang="en-ZA" dirty="0"/>
          </a:p>
        </p:txBody>
      </p:sp>
      <p:sp>
        <p:nvSpPr>
          <p:cNvPr id="20484" name="Freeform 4"/>
          <p:cNvSpPr>
            <a:spLocks/>
          </p:cNvSpPr>
          <p:nvPr/>
        </p:nvSpPr>
        <p:spPr bwMode="auto">
          <a:xfrm>
            <a:off x="2479675" y="2209800"/>
            <a:ext cx="4302125" cy="2244725"/>
          </a:xfrm>
          <a:custGeom>
            <a:avLst/>
            <a:gdLst>
              <a:gd name="T0" fmla="*/ 0 w 2736"/>
              <a:gd name="T1" fmla="*/ 1440 h 1440"/>
              <a:gd name="T2" fmla="*/ 1344 w 2736"/>
              <a:gd name="T3" fmla="*/ 528 h 1440"/>
              <a:gd name="T4" fmla="*/ 2736 w 2736"/>
              <a:gd name="T5" fmla="*/ 0 h 1440"/>
              <a:gd name="T6" fmla="*/ 0 60000 65536"/>
              <a:gd name="T7" fmla="*/ 0 60000 65536"/>
              <a:gd name="T8" fmla="*/ 0 60000 65536"/>
              <a:gd name="T9" fmla="*/ 0 w 2736"/>
              <a:gd name="T10" fmla="*/ 0 h 1440"/>
              <a:gd name="T11" fmla="*/ 2736 w 2736"/>
              <a:gd name="T12" fmla="*/ 1440 h 1440"/>
            </a:gdLst>
            <a:ahLst/>
            <a:cxnLst>
              <a:cxn ang="T6">
                <a:pos x="T0" y="T1"/>
              </a:cxn>
              <a:cxn ang="T7">
                <a:pos x="T2" y="T3"/>
              </a:cxn>
              <a:cxn ang="T8">
                <a:pos x="T4" y="T5"/>
              </a:cxn>
            </a:cxnLst>
            <a:rect l="T9" t="T10" r="T11" b="T12"/>
            <a:pathLst>
              <a:path w="2736" h="1440">
                <a:moveTo>
                  <a:pt x="0" y="1440"/>
                </a:moveTo>
                <a:lnTo>
                  <a:pt x="1344" y="528"/>
                </a:lnTo>
                <a:lnTo>
                  <a:pt x="2736" y="0"/>
                </a:lnTo>
              </a:path>
            </a:pathLst>
          </a:custGeom>
          <a:noFill/>
          <a:ln w="31750">
            <a:solidFill>
              <a:schemeClr val="tx1"/>
            </a:solidFill>
            <a:round/>
            <a:headEnd/>
            <a:tailEnd/>
          </a:ln>
        </p:spPr>
        <p:txBody>
          <a:bodyPr wrap="none" anchor="ctr"/>
          <a:lstStyle/>
          <a:p>
            <a:endParaRPr lang="en-ZA" dirty="0"/>
          </a:p>
        </p:txBody>
      </p:sp>
      <p:sp>
        <p:nvSpPr>
          <p:cNvPr id="20485" name="Line 5"/>
          <p:cNvSpPr>
            <a:spLocks noChangeShapeType="1"/>
          </p:cNvSpPr>
          <p:nvPr/>
        </p:nvSpPr>
        <p:spPr bwMode="auto">
          <a:xfrm flipV="1">
            <a:off x="2514600" y="4419600"/>
            <a:ext cx="0" cy="762000"/>
          </a:xfrm>
          <a:prstGeom prst="line">
            <a:avLst/>
          </a:prstGeom>
          <a:noFill/>
          <a:ln w="12700">
            <a:solidFill>
              <a:schemeClr val="tx1"/>
            </a:solidFill>
            <a:prstDash val="dash"/>
            <a:round/>
            <a:headEnd/>
            <a:tailEnd/>
          </a:ln>
        </p:spPr>
        <p:txBody>
          <a:bodyPr wrap="none" anchor="ctr"/>
          <a:lstStyle/>
          <a:p>
            <a:endParaRPr lang="en-ZA" dirty="0"/>
          </a:p>
        </p:txBody>
      </p:sp>
      <p:sp>
        <p:nvSpPr>
          <p:cNvPr id="20486" name="Line 6"/>
          <p:cNvSpPr>
            <a:spLocks noChangeShapeType="1"/>
          </p:cNvSpPr>
          <p:nvPr/>
        </p:nvSpPr>
        <p:spPr bwMode="auto">
          <a:xfrm flipV="1">
            <a:off x="6781800" y="1600200"/>
            <a:ext cx="0" cy="3581400"/>
          </a:xfrm>
          <a:prstGeom prst="line">
            <a:avLst/>
          </a:prstGeom>
          <a:noFill/>
          <a:ln w="6350">
            <a:solidFill>
              <a:schemeClr val="tx1"/>
            </a:solidFill>
            <a:prstDash val="dash"/>
            <a:round/>
            <a:headEnd/>
            <a:tailEnd/>
          </a:ln>
        </p:spPr>
        <p:txBody>
          <a:bodyPr wrap="none" anchor="ctr"/>
          <a:lstStyle/>
          <a:p>
            <a:endParaRPr lang="en-ZA" dirty="0"/>
          </a:p>
        </p:txBody>
      </p:sp>
      <p:sp>
        <p:nvSpPr>
          <p:cNvPr id="20487" name="Text Box 7"/>
          <p:cNvSpPr txBox="1">
            <a:spLocks noChangeArrowheads="1"/>
          </p:cNvSpPr>
          <p:nvPr/>
        </p:nvSpPr>
        <p:spPr bwMode="auto">
          <a:xfrm>
            <a:off x="5562600" y="1676400"/>
            <a:ext cx="1128713" cy="579438"/>
          </a:xfrm>
          <a:prstGeom prst="rect">
            <a:avLst/>
          </a:prstGeom>
          <a:noFill/>
          <a:ln w="12700">
            <a:noFill/>
            <a:miter lim="800000"/>
            <a:headEnd/>
            <a:tailEnd/>
          </a:ln>
        </p:spPr>
        <p:txBody>
          <a:bodyPr wrap="none">
            <a:spAutoFit/>
          </a:bodyPr>
          <a:lstStyle/>
          <a:p>
            <a:pPr eaLnBrk="0" hangingPunct="0"/>
            <a:r>
              <a:rPr lang="en-US" sz="2000" dirty="0"/>
              <a:t>With</a:t>
            </a:r>
          </a:p>
          <a:p>
            <a:pPr eaLnBrk="0" hangingPunct="0">
              <a:lnSpc>
                <a:spcPct val="60000"/>
              </a:lnSpc>
            </a:pPr>
            <a:r>
              <a:rPr lang="en-US" sz="2000" dirty="0"/>
              <a:t>program</a:t>
            </a:r>
            <a:endParaRPr lang="en-US" sz="2200" dirty="0"/>
          </a:p>
        </p:txBody>
      </p:sp>
      <p:sp>
        <p:nvSpPr>
          <p:cNvPr id="20488" name="Text Box 8"/>
          <p:cNvSpPr txBox="1">
            <a:spLocks noChangeArrowheads="1"/>
          </p:cNvSpPr>
          <p:nvPr/>
        </p:nvSpPr>
        <p:spPr bwMode="auto">
          <a:xfrm>
            <a:off x="5653088" y="3657600"/>
            <a:ext cx="1128712" cy="579438"/>
          </a:xfrm>
          <a:prstGeom prst="rect">
            <a:avLst/>
          </a:prstGeom>
          <a:noFill/>
          <a:ln w="12700">
            <a:noFill/>
            <a:miter lim="800000"/>
            <a:headEnd/>
            <a:tailEnd/>
          </a:ln>
        </p:spPr>
        <p:txBody>
          <a:bodyPr wrap="none">
            <a:spAutoFit/>
          </a:bodyPr>
          <a:lstStyle/>
          <a:p>
            <a:pPr eaLnBrk="0" hangingPunct="0"/>
            <a:r>
              <a:rPr lang="en-US" sz="2000" dirty="0"/>
              <a:t>Without</a:t>
            </a:r>
          </a:p>
          <a:p>
            <a:pPr eaLnBrk="0" hangingPunct="0">
              <a:lnSpc>
                <a:spcPct val="60000"/>
              </a:lnSpc>
            </a:pPr>
            <a:r>
              <a:rPr lang="en-US" sz="2000" dirty="0"/>
              <a:t>program</a:t>
            </a:r>
            <a:endParaRPr lang="en-US" sz="2200" dirty="0"/>
          </a:p>
        </p:txBody>
      </p:sp>
      <p:sp>
        <p:nvSpPr>
          <p:cNvPr id="20489" name="Text Box 10"/>
          <p:cNvSpPr txBox="1">
            <a:spLocks noChangeArrowheads="1"/>
          </p:cNvSpPr>
          <p:nvPr/>
        </p:nvSpPr>
        <p:spPr bwMode="auto">
          <a:xfrm>
            <a:off x="2159000" y="5191125"/>
            <a:ext cx="1157288" cy="611188"/>
          </a:xfrm>
          <a:prstGeom prst="rect">
            <a:avLst/>
          </a:prstGeom>
          <a:noFill/>
          <a:ln w="12700">
            <a:noFill/>
            <a:miter lim="800000"/>
            <a:headEnd/>
            <a:tailEnd/>
          </a:ln>
        </p:spPr>
        <p:txBody>
          <a:bodyPr wrap="none">
            <a:spAutoFit/>
          </a:bodyPr>
          <a:lstStyle/>
          <a:p>
            <a:pPr eaLnBrk="0" hangingPunct="0">
              <a:lnSpc>
                <a:spcPct val="90000"/>
              </a:lnSpc>
            </a:pPr>
            <a:r>
              <a:rPr lang="en-US" sz="2000" dirty="0"/>
              <a:t>Program</a:t>
            </a:r>
          </a:p>
          <a:p>
            <a:pPr eaLnBrk="0" hangingPunct="0">
              <a:lnSpc>
                <a:spcPct val="80000"/>
              </a:lnSpc>
            </a:pPr>
            <a:r>
              <a:rPr lang="en-US" sz="2000" dirty="0"/>
              <a:t>start</a:t>
            </a:r>
            <a:endParaRPr lang="en-US" sz="2200" dirty="0"/>
          </a:p>
        </p:txBody>
      </p:sp>
      <p:sp>
        <p:nvSpPr>
          <p:cNvPr id="20490" name="Text Box 11"/>
          <p:cNvSpPr txBox="1">
            <a:spLocks noChangeArrowheads="1"/>
          </p:cNvSpPr>
          <p:nvPr/>
        </p:nvSpPr>
        <p:spPr bwMode="auto">
          <a:xfrm>
            <a:off x="6172200" y="5149850"/>
            <a:ext cx="2108200" cy="641350"/>
          </a:xfrm>
          <a:prstGeom prst="rect">
            <a:avLst/>
          </a:prstGeom>
          <a:noFill/>
          <a:ln w="12700">
            <a:noFill/>
            <a:miter lim="800000"/>
            <a:headEnd/>
            <a:tailEnd/>
          </a:ln>
        </p:spPr>
        <p:txBody>
          <a:bodyPr>
            <a:spAutoFit/>
          </a:bodyPr>
          <a:lstStyle/>
          <a:p>
            <a:pPr eaLnBrk="0" hangingPunct="0"/>
            <a:r>
              <a:rPr lang="en-US" sz="2000" dirty="0"/>
              <a:t>Program</a:t>
            </a:r>
          </a:p>
          <a:p>
            <a:pPr eaLnBrk="0" hangingPunct="0">
              <a:lnSpc>
                <a:spcPct val="80000"/>
              </a:lnSpc>
            </a:pPr>
            <a:r>
              <a:rPr lang="en-US" sz="2000" dirty="0"/>
              <a:t>midpoint or end</a:t>
            </a:r>
            <a:endParaRPr lang="en-US" sz="2200" dirty="0"/>
          </a:p>
        </p:txBody>
      </p:sp>
      <p:sp>
        <p:nvSpPr>
          <p:cNvPr id="20491" name="Text Box 12"/>
          <p:cNvSpPr txBox="1">
            <a:spLocks noChangeArrowheads="1"/>
          </p:cNvSpPr>
          <p:nvPr/>
        </p:nvSpPr>
        <p:spPr bwMode="auto">
          <a:xfrm>
            <a:off x="4279900" y="5791200"/>
            <a:ext cx="749300" cy="396875"/>
          </a:xfrm>
          <a:prstGeom prst="rect">
            <a:avLst/>
          </a:prstGeom>
          <a:noFill/>
          <a:ln w="12700">
            <a:noFill/>
            <a:miter lim="800000"/>
            <a:headEnd/>
            <a:tailEnd/>
          </a:ln>
        </p:spPr>
        <p:txBody>
          <a:bodyPr wrap="none">
            <a:spAutoFit/>
          </a:bodyPr>
          <a:lstStyle/>
          <a:p>
            <a:pPr eaLnBrk="0" hangingPunct="0"/>
            <a:r>
              <a:rPr lang="en-US" sz="2000" dirty="0"/>
              <a:t>Time</a:t>
            </a:r>
            <a:endParaRPr lang="en-US" sz="2200" dirty="0"/>
          </a:p>
        </p:txBody>
      </p:sp>
      <p:sp>
        <p:nvSpPr>
          <p:cNvPr id="20492" name="Text Box 13"/>
          <p:cNvSpPr txBox="1">
            <a:spLocks noChangeArrowheads="1"/>
          </p:cNvSpPr>
          <p:nvPr/>
        </p:nvSpPr>
        <p:spPr bwMode="auto">
          <a:xfrm>
            <a:off x="0" y="1041400"/>
            <a:ext cx="1212850" cy="701675"/>
          </a:xfrm>
          <a:prstGeom prst="rect">
            <a:avLst/>
          </a:prstGeom>
          <a:noFill/>
          <a:ln w="12700">
            <a:noFill/>
            <a:miter lim="800000"/>
            <a:headEnd/>
            <a:tailEnd/>
          </a:ln>
        </p:spPr>
        <p:txBody>
          <a:bodyPr wrap="none">
            <a:spAutoFit/>
          </a:bodyPr>
          <a:lstStyle/>
          <a:p>
            <a:pPr eaLnBrk="0" hangingPunct="0"/>
            <a:endParaRPr lang="en-US" sz="2000" dirty="0"/>
          </a:p>
          <a:p>
            <a:pPr eaLnBrk="0" hangingPunct="0"/>
            <a:r>
              <a:rPr lang="en-US" sz="2000" dirty="0"/>
              <a:t>Outcome</a:t>
            </a:r>
          </a:p>
        </p:txBody>
      </p:sp>
      <p:sp>
        <p:nvSpPr>
          <p:cNvPr id="20493" name="Rectangle 14"/>
          <p:cNvSpPr>
            <a:spLocks noChangeArrowheads="1"/>
          </p:cNvSpPr>
          <p:nvPr/>
        </p:nvSpPr>
        <p:spPr bwMode="auto">
          <a:xfrm>
            <a:off x="609600" y="76200"/>
            <a:ext cx="7772400" cy="533400"/>
          </a:xfrm>
          <a:prstGeom prst="rect">
            <a:avLst/>
          </a:prstGeom>
          <a:noFill/>
          <a:ln w="12700">
            <a:noFill/>
            <a:miter lim="800000"/>
            <a:headEnd/>
            <a:tailEnd/>
          </a:ln>
        </p:spPr>
        <p:txBody>
          <a:bodyPr lIns="90488" tIns="44450" rIns="90488" bIns="44450" anchor="b"/>
          <a:lstStyle/>
          <a:p>
            <a:r>
              <a:rPr lang="en-US" sz="3200" b="1" dirty="0"/>
              <a:t>Evaluating Program Impact</a:t>
            </a:r>
          </a:p>
        </p:txBody>
      </p:sp>
      <p:sp>
        <p:nvSpPr>
          <p:cNvPr id="20494" name="Text Box 16"/>
          <p:cNvSpPr txBox="1">
            <a:spLocks noChangeArrowheads="1"/>
          </p:cNvSpPr>
          <p:nvPr/>
        </p:nvSpPr>
        <p:spPr bwMode="auto">
          <a:xfrm>
            <a:off x="7150100" y="2590800"/>
            <a:ext cx="1692275" cy="701675"/>
          </a:xfrm>
          <a:prstGeom prst="rect">
            <a:avLst/>
          </a:prstGeom>
          <a:noFill/>
          <a:ln w="12700">
            <a:noFill/>
            <a:miter lim="800000"/>
            <a:headEnd/>
            <a:tailEnd/>
          </a:ln>
        </p:spPr>
        <p:txBody>
          <a:bodyPr wrap="none">
            <a:spAutoFit/>
          </a:bodyPr>
          <a:lstStyle/>
          <a:p>
            <a:pPr eaLnBrk="0" hangingPunct="0"/>
            <a:r>
              <a:rPr lang="en-US" sz="2000" dirty="0">
                <a:solidFill>
                  <a:schemeClr val="tx2"/>
                </a:solidFill>
              </a:rPr>
              <a:t>Net Program </a:t>
            </a:r>
          </a:p>
          <a:p>
            <a:pPr eaLnBrk="0" hangingPunct="0"/>
            <a:r>
              <a:rPr lang="en-US" sz="2000" dirty="0">
                <a:solidFill>
                  <a:schemeClr val="tx2"/>
                </a:solidFill>
              </a:rPr>
              <a:t>Impact</a:t>
            </a:r>
            <a:endParaRPr lang="en-US" sz="2200" dirty="0">
              <a:solidFill>
                <a:schemeClr val="tx2"/>
              </a:solidFill>
            </a:endParaRPr>
          </a:p>
        </p:txBody>
      </p:sp>
      <p:sp>
        <p:nvSpPr>
          <p:cNvPr id="20495" name="Line 17"/>
          <p:cNvSpPr>
            <a:spLocks noChangeShapeType="1"/>
          </p:cNvSpPr>
          <p:nvPr/>
        </p:nvSpPr>
        <p:spPr bwMode="auto">
          <a:xfrm>
            <a:off x="1295400" y="4457700"/>
            <a:ext cx="5486400" cy="0"/>
          </a:xfrm>
          <a:prstGeom prst="line">
            <a:avLst/>
          </a:prstGeom>
          <a:noFill/>
          <a:ln w="6350">
            <a:solidFill>
              <a:schemeClr val="tx1"/>
            </a:solidFill>
            <a:prstDash val="dash"/>
            <a:round/>
            <a:headEnd/>
            <a:tailEnd/>
          </a:ln>
        </p:spPr>
        <p:txBody>
          <a:bodyPr wrap="none" anchor="ctr"/>
          <a:lstStyle/>
          <a:p>
            <a:endParaRPr lang="en-ZA" dirty="0"/>
          </a:p>
        </p:txBody>
      </p:sp>
      <p:sp>
        <p:nvSpPr>
          <p:cNvPr id="20496" name="AutoShape 19"/>
          <p:cNvSpPr>
            <a:spLocks/>
          </p:cNvSpPr>
          <p:nvPr/>
        </p:nvSpPr>
        <p:spPr bwMode="auto">
          <a:xfrm>
            <a:off x="7010400" y="2209800"/>
            <a:ext cx="152400" cy="1295400"/>
          </a:xfrm>
          <a:prstGeom prst="rightBrace">
            <a:avLst>
              <a:gd name="adj1" fmla="val 70833"/>
              <a:gd name="adj2" fmla="val 50000"/>
            </a:avLst>
          </a:prstGeom>
          <a:noFill/>
          <a:ln w="19050">
            <a:solidFill>
              <a:schemeClr val="tx2"/>
            </a:solidFill>
            <a:round/>
            <a:headEnd/>
            <a:tailEnd/>
          </a:ln>
        </p:spPr>
        <p:txBody>
          <a:bodyPr wrap="none" anchor="ctr"/>
          <a:lstStyle/>
          <a:p>
            <a:pPr algn="ctr" eaLnBrk="0" hangingPunct="0"/>
            <a:endParaRPr lang="en-GB" sz="2400" dirty="0">
              <a:solidFill>
                <a:schemeClr val="tx2"/>
              </a:solidFill>
              <a:latin typeface="SAS Monospace" pitchFamily="49"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3200" dirty="0" smtClean="0"/>
              <a:t>Why Evaluate</a:t>
            </a:r>
          </a:p>
        </p:txBody>
      </p:sp>
      <p:sp>
        <p:nvSpPr>
          <p:cNvPr id="4099" name="Rectangle 3"/>
          <p:cNvSpPr>
            <a:spLocks noGrp="1" noChangeArrowheads="1"/>
          </p:cNvSpPr>
          <p:nvPr>
            <p:ph type="body" idx="1"/>
          </p:nvPr>
        </p:nvSpPr>
        <p:spPr/>
        <p:txBody>
          <a:bodyPr/>
          <a:lstStyle/>
          <a:p>
            <a:pPr eaLnBrk="1" hangingPunct="1"/>
            <a:r>
              <a:rPr lang="en-US" dirty="0" smtClean="0"/>
              <a:t>Donor/funding  requirement?</a:t>
            </a:r>
          </a:p>
          <a:p>
            <a:pPr eaLnBrk="1" hangingPunct="1"/>
            <a:r>
              <a:rPr lang="en-US" dirty="0" smtClean="0"/>
              <a:t>Knowledge</a:t>
            </a:r>
          </a:p>
          <a:p>
            <a:pPr eaLnBrk="1" hangingPunct="1"/>
            <a:r>
              <a:rPr lang="en-US" dirty="0" smtClean="0"/>
              <a:t>Program planning</a:t>
            </a:r>
          </a:p>
          <a:p>
            <a:pPr eaLnBrk="1" hangingPunct="1"/>
            <a:r>
              <a:rPr lang="en-US" dirty="0" smtClean="0"/>
              <a:t>Policy formulation</a:t>
            </a:r>
            <a:endParaRPr lang="en-GB"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GB" dirty="0" smtClean="0"/>
          </a:p>
        </p:txBody>
      </p:sp>
      <p:sp>
        <p:nvSpPr>
          <p:cNvPr id="21507" name="Rectangle 3"/>
          <p:cNvSpPr>
            <a:spLocks noGrp="1" noChangeArrowheads="1"/>
          </p:cNvSpPr>
          <p:nvPr>
            <p:ph type="body" idx="1"/>
          </p:nvPr>
        </p:nvSpPr>
        <p:spPr/>
        <p:txBody>
          <a:bodyPr/>
          <a:lstStyle/>
          <a:p>
            <a:pPr eaLnBrk="1" hangingPunct="1"/>
            <a:r>
              <a:rPr lang="en-US" sz="10400" dirty="0" smtClean="0"/>
              <a:t>A B 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ZA" dirty="0" smtClean="0"/>
              <a:t>Confounding variables</a:t>
            </a:r>
            <a:endParaRPr lang="en-GB" dirty="0" smtClean="0"/>
          </a:p>
        </p:txBody>
      </p:sp>
      <p:sp>
        <p:nvSpPr>
          <p:cNvPr id="22531" name="Rectangle 3"/>
          <p:cNvSpPr>
            <a:spLocks noGrp="1" noChangeArrowheads="1"/>
          </p:cNvSpPr>
          <p:nvPr>
            <p:ph type="body" idx="1"/>
          </p:nvPr>
        </p:nvSpPr>
        <p:spPr/>
        <p:txBody>
          <a:bodyPr/>
          <a:lstStyle/>
          <a:p>
            <a:pPr eaLnBrk="1" hangingPunct="1"/>
            <a:r>
              <a:rPr lang="en-ZA" dirty="0" smtClean="0"/>
              <a:t>Something other than the intervention which could influence  the measured outcome</a:t>
            </a:r>
            <a:endParaRPr lang="en-GB"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ZA" dirty="0" smtClean="0"/>
              <a:t>Control group</a:t>
            </a:r>
            <a:endParaRPr lang="en-GB" dirty="0" smtClean="0"/>
          </a:p>
        </p:txBody>
      </p:sp>
      <p:sp>
        <p:nvSpPr>
          <p:cNvPr id="23555" name="Rectangle 3"/>
          <p:cNvSpPr>
            <a:spLocks noGrp="1" noChangeArrowheads="1"/>
          </p:cNvSpPr>
          <p:nvPr>
            <p:ph type="body" idx="1"/>
          </p:nvPr>
        </p:nvSpPr>
        <p:spPr/>
        <p:txBody>
          <a:bodyPr/>
          <a:lstStyle/>
          <a:p>
            <a:pPr eaLnBrk="1" hangingPunct="1"/>
            <a:r>
              <a:rPr lang="en-ZA" dirty="0" smtClean="0"/>
              <a:t>A group of people</a:t>
            </a:r>
          </a:p>
          <a:p>
            <a:pPr eaLnBrk="1" hangingPunct="1"/>
            <a:r>
              <a:rPr lang="en-ZA" dirty="0" smtClean="0"/>
              <a:t>Or organisation</a:t>
            </a:r>
          </a:p>
          <a:p>
            <a:pPr eaLnBrk="1" hangingPunct="1"/>
            <a:r>
              <a:rPr lang="en-ZA" dirty="0" smtClean="0"/>
              <a:t>That does not get the  intervention</a:t>
            </a:r>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ZA" dirty="0" smtClean="0"/>
              <a:t>matching</a:t>
            </a:r>
            <a:endParaRPr lang="en-GB" dirty="0" smtClean="0"/>
          </a:p>
        </p:txBody>
      </p:sp>
      <p:sp>
        <p:nvSpPr>
          <p:cNvPr id="24579" name="Rectangle 3"/>
          <p:cNvSpPr>
            <a:spLocks noGrp="1" noChangeArrowheads="1"/>
          </p:cNvSpPr>
          <p:nvPr>
            <p:ph type="body" idx="1"/>
          </p:nvPr>
        </p:nvSpPr>
        <p:spPr/>
        <p:txBody>
          <a:bodyPr/>
          <a:lstStyle/>
          <a:p>
            <a:pPr eaLnBrk="1" hangingPunct="1"/>
            <a:r>
              <a:rPr lang="en-ZA" dirty="0" smtClean="0"/>
              <a:t>Ensuring that people or organisations in the experimental group and control groups  are the same in all characteristics which could affect the outcome of the intervention given to the experimental group</a:t>
            </a:r>
            <a:endParaRPr lang="en-GB"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ZA" dirty="0" smtClean="0"/>
              <a:t>randomization</a:t>
            </a:r>
            <a:endParaRPr lang="en-GB" dirty="0" smtClean="0"/>
          </a:p>
        </p:txBody>
      </p:sp>
      <p:sp>
        <p:nvSpPr>
          <p:cNvPr id="25603" name="Rectangle 3"/>
          <p:cNvSpPr>
            <a:spLocks noGrp="1" noChangeArrowheads="1"/>
          </p:cNvSpPr>
          <p:nvPr>
            <p:ph type="body" idx="1"/>
          </p:nvPr>
        </p:nvSpPr>
        <p:spPr/>
        <p:txBody>
          <a:bodyPr/>
          <a:lstStyle/>
          <a:p>
            <a:pPr eaLnBrk="1" hangingPunct="1"/>
            <a:r>
              <a:rPr lang="en-ZA" dirty="0" smtClean="0"/>
              <a:t>Allocating people in a random way to an</a:t>
            </a:r>
          </a:p>
          <a:p>
            <a:pPr eaLnBrk="1" hangingPunct="1"/>
            <a:r>
              <a:rPr lang="en-ZA" dirty="0" smtClean="0"/>
              <a:t> experimental or a control group</a:t>
            </a:r>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533400" y="1905000"/>
            <a:ext cx="8153400" cy="5029200"/>
          </a:xfrm>
          <a:noFill/>
        </p:spPr>
        <p:txBody>
          <a:bodyPr lIns="90488" tIns="44450" rIns="90488" bIns="44450"/>
          <a:lstStyle/>
          <a:p>
            <a:pPr eaLnBrk="1" hangingPunct="1">
              <a:lnSpc>
                <a:spcPct val="90000"/>
              </a:lnSpc>
              <a:tabLst>
                <a:tab pos="2349500" algn="l"/>
              </a:tabLst>
            </a:pPr>
            <a:r>
              <a:rPr lang="en-US" sz="2300" dirty="0" smtClean="0">
                <a:solidFill>
                  <a:schemeClr val="tx2"/>
                </a:solidFill>
              </a:rPr>
              <a:t>The Evaluation Problem:</a:t>
            </a:r>
          </a:p>
          <a:p>
            <a:pPr eaLnBrk="1" hangingPunct="1">
              <a:lnSpc>
                <a:spcPct val="90000"/>
              </a:lnSpc>
              <a:buFont typeface="Wingdings" pitchFamily="2" charset="2"/>
              <a:buNone/>
              <a:tabLst>
                <a:tab pos="2349500" algn="l"/>
              </a:tabLst>
            </a:pPr>
            <a:r>
              <a:rPr lang="en-US" sz="2300" dirty="0" smtClean="0"/>
              <a:t>	The second term, called the counterfactual, is unknown  (we never observe the same individual both exposed and not exposed to the program at the same time)</a:t>
            </a:r>
          </a:p>
          <a:p>
            <a:pPr eaLnBrk="1" hangingPunct="1">
              <a:lnSpc>
                <a:spcPct val="30000"/>
              </a:lnSpc>
              <a:buFont typeface="Wingdings" pitchFamily="2" charset="2"/>
              <a:buNone/>
              <a:tabLst>
                <a:tab pos="2349500" algn="l"/>
              </a:tabLst>
            </a:pPr>
            <a:endParaRPr lang="en-US" sz="2300" dirty="0" smtClean="0"/>
          </a:p>
          <a:p>
            <a:pPr eaLnBrk="1" hangingPunct="1">
              <a:buFont typeface="Wingdings" pitchFamily="2" charset="2"/>
              <a:buNone/>
              <a:tabLst>
                <a:tab pos="2349500" algn="l"/>
              </a:tabLst>
            </a:pPr>
            <a:r>
              <a:rPr lang="en-US" sz="2300" dirty="0" smtClean="0"/>
              <a:t>	However, it can be estimated.</a:t>
            </a:r>
          </a:p>
          <a:p>
            <a:pPr eaLnBrk="1" hangingPunct="1">
              <a:lnSpc>
                <a:spcPct val="80000"/>
              </a:lnSpc>
              <a:buFont typeface="Wingdings" pitchFamily="2" charset="2"/>
              <a:buNone/>
              <a:tabLst>
                <a:tab pos="2349500" algn="l"/>
              </a:tabLst>
            </a:pPr>
            <a:r>
              <a:rPr lang="en-US" sz="2300" dirty="0" smtClean="0"/>
              <a:t>	</a:t>
            </a:r>
          </a:p>
          <a:p>
            <a:pPr eaLnBrk="1" hangingPunct="1">
              <a:buFont typeface="Wingdings" pitchFamily="2" charset="2"/>
              <a:buNone/>
              <a:tabLst>
                <a:tab pos="2349500" algn="l"/>
              </a:tabLst>
            </a:pPr>
            <a:r>
              <a:rPr lang="en-US" sz="2300" dirty="0" smtClean="0"/>
              <a:t>	There are different sets of procedures for estimating the counterfactual. These procedures differ in the way that they “estimate” the second term.</a:t>
            </a:r>
          </a:p>
          <a:p>
            <a:pPr eaLnBrk="1" hangingPunct="1">
              <a:lnSpc>
                <a:spcPct val="80000"/>
              </a:lnSpc>
              <a:buFont typeface="Wingdings" pitchFamily="2" charset="2"/>
              <a:buNone/>
              <a:tabLst>
                <a:tab pos="2349500" algn="l"/>
              </a:tabLst>
            </a:pPr>
            <a:endParaRPr lang="en-US" sz="2700" dirty="0" smtClean="0"/>
          </a:p>
          <a:p>
            <a:pPr eaLnBrk="1" hangingPunct="1">
              <a:buFont typeface="Wingdings" pitchFamily="2" charset="2"/>
              <a:buNone/>
              <a:tabLst>
                <a:tab pos="2349500" algn="l"/>
              </a:tabLst>
            </a:pPr>
            <a:r>
              <a:rPr lang="en-US" sz="2700" dirty="0" smtClean="0"/>
              <a:t>	</a:t>
            </a:r>
          </a:p>
        </p:txBody>
      </p:sp>
      <p:sp>
        <p:nvSpPr>
          <p:cNvPr id="26627" name="Text Box 4"/>
          <p:cNvSpPr txBox="1">
            <a:spLocks noChangeArrowheads="1"/>
          </p:cNvSpPr>
          <p:nvPr/>
        </p:nvSpPr>
        <p:spPr bwMode="auto">
          <a:xfrm>
            <a:off x="822325" y="790575"/>
            <a:ext cx="2384425" cy="412750"/>
          </a:xfrm>
          <a:prstGeom prst="rect">
            <a:avLst/>
          </a:prstGeom>
          <a:noFill/>
          <a:ln w="9525">
            <a:noFill/>
            <a:miter lim="800000"/>
            <a:headEnd/>
            <a:tailEnd/>
          </a:ln>
        </p:spPr>
        <p:txBody>
          <a:bodyPr wrap="none">
            <a:spAutoFit/>
          </a:bodyPr>
          <a:lstStyle/>
          <a:p>
            <a:pPr eaLnBrk="0" hangingPunct="0"/>
            <a:r>
              <a:rPr lang="en-US" sz="2100" dirty="0"/>
              <a:t>Program Impact  =</a:t>
            </a:r>
          </a:p>
        </p:txBody>
      </p:sp>
      <p:sp>
        <p:nvSpPr>
          <p:cNvPr id="26628" name="Text Box 6"/>
          <p:cNvSpPr txBox="1">
            <a:spLocks noChangeArrowheads="1"/>
          </p:cNvSpPr>
          <p:nvPr/>
        </p:nvSpPr>
        <p:spPr bwMode="auto">
          <a:xfrm>
            <a:off x="3276600" y="719138"/>
            <a:ext cx="1619250" cy="636587"/>
          </a:xfrm>
          <a:prstGeom prst="rect">
            <a:avLst/>
          </a:prstGeom>
          <a:noFill/>
          <a:ln w="9525">
            <a:noFill/>
            <a:miter lim="800000"/>
            <a:headEnd/>
            <a:tailEnd/>
          </a:ln>
        </p:spPr>
        <p:txBody>
          <a:bodyPr wrap="none">
            <a:spAutoFit/>
          </a:bodyPr>
          <a:lstStyle/>
          <a:p>
            <a:pPr eaLnBrk="0" hangingPunct="0"/>
            <a:r>
              <a:rPr lang="en-US" sz="2100" dirty="0"/>
              <a:t>Results with</a:t>
            </a:r>
          </a:p>
          <a:p>
            <a:pPr eaLnBrk="0" hangingPunct="0">
              <a:lnSpc>
                <a:spcPct val="70000"/>
              </a:lnSpc>
            </a:pPr>
            <a:r>
              <a:rPr lang="en-US" sz="2100" dirty="0"/>
              <a:t>   program</a:t>
            </a:r>
          </a:p>
        </p:txBody>
      </p:sp>
      <p:sp>
        <p:nvSpPr>
          <p:cNvPr id="26629" name="Text Box 7"/>
          <p:cNvSpPr txBox="1">
            <a:spLocks noChangeArrowheads="1"/>
          </p:cNvSpPr>
          <p:nvPr/>
        </p:nvSpPr>
        <p:spPr bwMode="auto">
          <a:xfrm>
            <a:off x="5006975" y="754063"/>
            <a:ext cx="285750" cy="457200"/>
          </a:xfrm>
          <a:prstGeom prst="rect">
            <a:avLst/>
          </a:prstGeom>
          <a:noFill/>
          <a:ln w="9525">
            <a:noFill/>
            <a:miter lim="800000"/>
            <a:headEnd/>
            <a:tailEnd/>
          </a:ln>
        </p:spPr>
        <p:txBody>
          <a:bodyPr wrap="none">
            <a:spAutoFit/>
          </a:bodyPr>
          <a:lstStyle/>
          <a:p>
            <a:pPr eaLnBrk="0" hangingPunct="0"/>
            <a:r>
              <a:rPr lang="en-US" sz="2400" b="1" dirty="0"/>
              <a:t>-</a:t>
            </a:r>
            <a:endParaRPr lang="en-US" sz="2400" dirty="0"/>
          </a:p>
        </p:txBody>
      </p:sp>
      <p:sp>
        <p:nvSpPr>
          <p:cNvPr id="26630" name="Text Box 8"/>
          <p:cNvSpPr txBox="1">
            <a:spLocks noChangeArrowheads="1"/>
          </p:cNvSpPr>
          <p:nvPr/>
        </p:nvSpPr>
        <p:spPr bwMode="auto">
          <a:xfrm>
            <a:off x="5486400" y="390525"/>
            <a:ext cx="2490788" cy="1247775"/>
          </a:xfrm>
          <a:prstGeom prst="rect">
            <a:avLst/>
          </a:prstGeom>
          <a:noFill/>
          <a:ln w="9525">
            <a:noFill/>
            <a:miter lim="800000"/>
            <a:headEnd/>
            <a:tailEnd/>
          </a:ln>
        </p:spPr>
        <p:txBody>
          <a:bodyPr wrap="none">
            <a:spAutoFit/>
          </a:bodyPr>
          <a:lstStyle/>
          <a:p>
            <a:pPr eaLnBrk="0" hangingPunct="0">
              <a:lnSpc>
                <a:spcPct val="90000"/>
              </a:lnSpc>
            </a:pPr>
            <a:r>
              <a:rPr lang="en-US" sz="2100" dirty="0"/>
              <a:t>Results would have</a:t>
            </a:r>
          </a:p>
          <a:p>
            <a:pPr eaLnBrk="0" hangingPunct="0">
              <a:lnSpc>
                <a:spcPct val="90000"/>
              </a:lnSpc>
            </a:pPr>
            <a:r>
              <a:rPr lang="en-US" sz="2100" dirty="0"/>
              <a:t>been obtained if </a:t>
            </a:r>
          </a:p>
          <a:p>
            <a:pPr eaLnBrk="0" hangingPunct="0">
              <a:lnSpc>
                <a:spcPct val="90000"/>
              </a:lnSpc>
            </a:pPr>
            <a:r>
              <a:rPr lang="en-US" sz="2100" dirty="0"/>
              <a:t>program had never</a:t>
            </a:r>
          </a:p>
          <a:p>
            <a:pPr eaLnBrk="0" hangingPunct="0">
              <a:lnSpc>
                <a:spcPct val="90000"/>
              </a:lnSpc>
            </a:pPr>
            <a:r>
              <a:rPr lang="en-US" sz="2100" dirty="0"/>
              <a:t>been implemented</a:t>
            </a:r>
          </a:p>
        </p:txBody>
      </p:sp>
      <p:sp>
        <p:nvSpPr>
          <p:cNvPr id="26631" name="Rectangle 9"/>
          <p:cNvSpPr>
            <a:spLocks noChangeArrowheads="1"/>
          </p:cNvSpPr>
          <p:nvPr/>
        </p:nvSpPr>
        <p:spPr bwMode="auto">
          <a:xfrm>
            <a:off x="609600" y="228600"/>
            <a:ext cx="7924800" cy="1524000"/>
          </a:xfrm>
          <a:prstGeom prst="rect">
            <a:avLst/>
          </a:prstGeom>
          <a:noFill/>
          <a:ln w="15875">
            <a:solidFill>
              <a:schemeClr val="tx2"/>
            </a:solidFill>
            <a:miter lim="800000"/>
            <a:headEnd/>
            <a:tailEnd/>
          </a:ln>
        </p:spPr>
        <p:txBody>
          <a:bodyPr wrap="none" anchor="ctr"/>
          <a:lstStyle/>
          <a:p>
            <a:endParaRPr lang="en-ZA"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381000" y="381000"/>
            <a:ext cx="8153400" cy="5029200"/>
          </a:xfrm>
          <a:noFill/>
        </p:spPr>
        <p:txBody>
          <a:bodyPr lIns="90488" tIns="44450" rIns="90488" bIns="44450"/>
          <a:lstStyle/>
          <a:p>
            <a:pPr eaLnBrk="1" hangingPunct="1">
              <a:lnSpc>
                <a:spcPct val="80000"/>
              </a:lnSpc>
              <a:buFont typeface="Wingdings" pitchFamily="2" charset="2"/>
              <a:buNone/>
              <a:tabLst>
                <a:tab pos="2349500" algn="l"/>
              </a:tabLst>
            </a:pPr>
            <a:endParaRPr lang="en-US" sz="2700" dirty="0" smtClean="0"/>
          </a:p>
          <a:p>
            <a:pPr eaLnBrk="1" hangingPunct="1">
              <a:lnSpc>
                <a:spcPct val="80000"/>
              </a:lnSpc>
              <a:buFont typeface="Wingdings" pitchFamily="2" charset="2"/>
              <a:buNone/>
              <a:tabLst>
                <a:tab pos="2349500" algn="l"/>
              </a:tabLst>
            </a:pPr>
            <a:r>
              <a:rPr lang="en-US" sz="2400" dirty="0" smtClean="0"/>
              <a:t>	</a:t>
            </a:r>
            <a:r>
              <a:rPr lang="en-US" sz="2400" dirty="0" smtClean="0">
                <a:solidFill>
                  <a:schemeClr val="tx2"/>
                </a:solidFill>
              </a:rPr>
              <a:t>Evaluation Designs</a:t>
            </a:r>
            <a:r>
              <a:rPr lang="en-US" sz="2300" dirty="0" smtClean="0"/>
              <a:t>  </a:t>
            </a:r>
          </a:p>
          <a:p>
            <a:pPr eaLnBrk="1" hangingPunct="1">
              <a:lnSpc>
                <a:spcPct val="80000"/>
              </a:lnSpc>
              <a:buFont typeface="Wingdings" pitchFamily="2" charset="2"/>
              <a:buNone/>
              <a:tabLst>
                <a:tab pos="2349500" algn="l"/>
              </a:tabLst>
            </a:pPr>
            <a:endParaRPr lang="en-US" sz="2300" dirty="0" smtClean="0"/>
          </a:p>
          <a:p>
            <a:pPr eaLnBrk="1" hangingPunct="1">
              <a:lnSpc>
                <a:spcPct val="120000"/>
              </a:lnSpc>
              <a:buFont typeface="Wingdings" pitchFamily="2" charset="2"/>
              <a:buNone/>
              <a:tabLst>
                <a:tab pos="2349500" algn="l"/>
              </a:tabLst>
            </a:pPr>
            <a:r>
              <a:rPr lang="en-US" sz="2300" dirty="0" smtClean="0"/>
              <a:t>	Set of procedures that guide the collection of data in order to identify a credible counterfactual and to answer the evaluation question.  Estimation procedures are associated with evaluation designs</a:t>
            </a:r>
          </a:p>
          <a:p>
            <a:pPr eaLnBrk="1" hangingPunct="1">
              <a:lnSpc>
                <a:spcPct val="120000"/>
              </a:lnSpc>
              <a:buFont typeface="Wingdings" pitchFamily="2" charset="2"/>
              <a:buNone/>
              <a:tabLst>
                <a:tab pos="2349500" algn="l"/>
              </a:tabLst>
            </a:pPr>
            <a:endParaRPr lang="en-US" sz="2300" dirty="0" smtClean="0"/>
          </a:p>
          <a:p>
            <a:pPr eaLnBrk="1" hangingPunct="1">
              <a:lnSpc>
                <a:spcPct val="120000"/>
              </a:lnSpc>
              <a:buFont typeface="Wingdings" pitchFamily="2" charset="2"/>
              <a:buNone/>
              <a:tabLst>
                <a:tab pos="2349500" algn="l"/>
              </a:tabLst>
            </a:pPr>
            <a:r>
              <a:rPr lang="en-US" sz="2300" dirty="0" smtClean="0"/>
              <a: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381000" y="381000"/>
            <a:ext cx="8153400" cy="5029200"/>
          </a:xfrm>
          <a:noFill/>
        </p:spPr>
        <p:txBody>
          <a:bodyPr lIns="90488" tIns="44450" rIns="90488" bIns="44450"/>
          <a:lstStyle/>
          <a:p>
            <a:pPr eaLnBrk="1" hangingPunct="1">
              <a:lnSpc>
                <a:spcPct val="80000"/>
              </a:lnSpc>
              <a:buFont typeface="Wingdings" pitchFamily="2" charset="2"/>
              <a:buNone/>
              <a:tabLst>
                <a:tab pos="2349500" algn="l"/>
              </a:tabLst>
            </a:pPr>
            <a:endParaRPr lang="en-US" sz="2700" dirty="0" smtClean="0"/>
          </a:p>
          <a:p>
            <a:pPr eaLnBrk="1" hangingPunct="1">
              <a:lnSpc>
                <a:spcPct val="80000"/>
              </a:lnSpc>
              <a:buFont typeface="Wingdings" pitchFamily="2" charset="2"/>
              <a:buNone/>
              <a:tabLst>
                <a:tab pos="2349500" algn="l"/>
              </a:tabLst>
            </a:pPr>
            <a:r>
              <a:rPr lang="en-US" sz="2400" dirty="0" smtClean="0"/>
              <a:t>	</a:t>
            </a:r>
            <a:r>
              <a:rPr lang="en-US" sz="2400" dirty="0" smtClean="0">
                <a:solidFill>
                  <a:schemeClr val="tx2"/>
                </a:solidFill>
              </a:rPr>
              <a:t>Finding a good counterfactual</a:t>
            </a:r>
          </a:p>
          <a:p>
            <a:pPr eaLnBrk="1" hangingPunct="1">
              <a:lnSpc>
                <a:spcPct val="80000"/>
              </a:lnSpc>
              <a:buFont typeface="Wingdings" pitchFamily="2" charset="2"/>
              <a:buNone/>
              <a:tabLst>
                <a:tab pos="2349500" algn="l"/>
              </a:tabLst>
            </a:pPr>
            <a:endParaRPr lang="en-US" sz="2300" dirty="0" smtClean="0"/>
          </a:p>
          <a:p>
            <a:pPr eaLnBrk="1" hangingPunct="1">
              <a:lnSpc>
                <a:spcPct val="120000"/>
              </a:lnSpc>
              <a:buFont typeface="Wingdings" pitchFamily="2" charset="2"/>
              <a:buNone/>
              <a:tabLst>
                <a:tab pos="2349500" algn="l"/>
              </a:tabLst>
            </a:pPr>
            <a:r>
              <a:rPr lang="en-US" sz="2300" dirty="0" smtClean="0"/>
              <a:t>	To “estimate” or to have a proxy of the counterfactual we need to use information from a group that was not exposed to the program.</a:t>
            </a:r>
          </a:p>
          <a:p>
            <a:pPr eaLnBrk="1" hangingPunct="1">
              <a:lnSpc>
                <a:spcPct val="170000"/>
              </a:lnSpc>
              <a:buFont typeface="Wingdings" pitchFamily="2" charset="2"/>
              <a:buNone/>
              <a:tabLst>
                <a:tab pos="2349500" algn="l"/>
              </a:tabLst>
            </a:pPr>
            <a:r>
              <a:rPr lang="en-US" sz="2300" dirty="0" smtClean="0"/>
              <a:t>	Can we use a group of non-participants?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533400" y="685800"/>
            <a:ext cx="8153400" cy="5715000"/>
          </a:xfrm>
          <a:noFill/>
        </p:spPr>
        <p:txBody>
          <a:bodyPr lIns="90488" tIns="44450" rIns="90488" bIns="44450"/>
          <a:lstStyle/>
          <a:p>
            <a:pPr eaLnBrk="1" hangingPunct="1">
              <a:buFont typeface="Wingdings" pitchFamily="2" charset="2"/>
              <a:buNone/>
              <a:tabLst>
                <a:tab pos="2349500" algn="l"/>
              </a:tabLst>
            </a:pPr>
            <a:endParaRPr lang="en-US" sz="2700" dirty="0" smtClean="0"/>
          </a:p>
          <a:p>
            <a:pPr eaLnBrk="1" hangingPunct="1">
              <a:spcBef>
                <a:spcPct val="0"/>
              </a:spcBef>
              <a:buClrTx/>
              <a:buFont typeface="Wingdings" pitchFamily="2" charset="2"/>
              <a:buNone/>
              <a:tabLst>
                <a:tab pos="2349500" algn="l"/>
              </a:tabLst>
            </a:pPr>
            <a:r>
              <a:rPr lang="en-US" dirty="0" smtClean="0"/>
              <a:t> </a:t>
            </a:r>
            <a:r>
              <a:rPr lang="en-US" sz="2300" dirty="0" smtClean="0">
                <a:solidFill>
                  <a:schemeClr val="tx2"/>
                </a:solidFill>
              </a:rPr>
              <a:t>I. </a:t>
            </a:r>
            <a:r>
              <a:rPr lang="en-US" sz="2300" dirty="0" smtClean="0"/>
              <a:t>	Multiple factors influence the behavior or health outcome of interest. The program is only one factor among many (see conceptual framework next). So, design and analytical challenge is how to control for the influence of multiple other factors and correctly estimate the net program impact</a:t>
            </a:r>
          </a:p>
          <a:p>
            <a:pPr eaLnBrk="1" hangingPunct="1">
              <a:lnSpc>
                <a:spcPct val="110000"/>
              </a:lnSpc>
              <a:buFont typeface="Wingdings" pitchFamily="2" charset="2"/>
              <a:buNone/>
              <a:tabLst>
                <a:tab pos="2349500" algn="l"/>
              </a:tabLst>
            </a:pPr>
            <a:endParaRPr lang="en-US" sz="2300" dirty="0" smtClean="0"/>
          </a:p>
          <a:p>
            <a:pPr eaLnBrk="1" hangingPunct="1">
              <a:lnSpc>
                <a:spcPct val="110000"/>
              </a:lnSpc>
              <a:buFont typeface="Wingdings" pitchFamily="2" charset="2"/>
              <a:buNone/>
              <a:tabLst>
                <a:tab pos="2349500" algn="l"/>
              </a:tabLst>
            </a:pPr>
            <a:endParaRPr lang="en-US" sz="2300" dirty="0" smtClean="0"/>
          </a:p>
          <a:p>
            <a:pPr eaLnBrk="1" hangingPunct="1">
              <a:lnSpc>
                <a:spcPct val="110000"/>
              </a:lnSpc>
              <a:buFont typeface="Wingdings" pitchFamily="2" charset="2"/>
              <a:buNone/>
              <a:tabLst>
                <a:tab pos="2349500" algn="l"/>
              </a:tabLst>
            </a:pPr>
            <a:endParaRPr lang="en-US" sz="2300" dirty="0" smtClean="0"/>
          </a:p>
          <a:p>
            <a:pPr eaLnBrk="1" hangingPunct="1">
              <a:lnSpc>
                <a:spcPct val="110000"/>
              </a:lnSpc>
              <a:buFont typeface="Wingdings" pitchFamily="2" charset="2"/>
              <a:buNone/>
              <a:tabLst>
                <a:tab pos="2349500" algn="l"/>
              </a:tabLst>
            </a:pPr>
            <a:endParaRPr lang="en-US" sz="2300" dirty="0" smtClean="0"/>
          </a:p>
          <a:p>
            <a:pPr eaLnBrk="1" hangingPunct="1">
              <a:lnSpc>
                <a:spcPct val="75000"/>
              </a:lnSpc>
              <a:buFont typeface="Wingdings" pitchFamily="2" charset="2"/>
              <a:buNone/>
              <a:tabLst>
                <a:tab pos="2349500" algn="l"/>
              </a:tabLst>
            </a:pPr>
            <a:endParaRPr lang="en-US" sz="2300" dirty="0" smtClean="0"/>
          </a:p>
        </p:txBody>
      </p:sp>
      <p:sp>
        <p:nvSpPr>
          <p:cNvPr id="29699" name="Text Box 3"/>
          <p:cNvSpPr txBox="1">
            <a:spLocks noChangeArrowheads="1"/>
          </p:cNvSpPr>
          <p:nvPr/>
        </p:nvSpPr>
        <p:spPr bwMode="auto">
          <a:xfrm>
            <a:off x="533400" y="381000"/>
            <a:ext cx="6235700" cy="457200"/>
          </a:xfrm>
          <a:prstGeom prst="rect">
            <a:avLst/>
          </a:prstGeom>
          <a:noFill/>
          <a:ln w="9525">
            <a:noFill/>
            <a:miter lim="800000"/>
            <a:headEnd/>
            <a:tailEnd/>
          </a:ln>
        </p:spPr>
        <p:txBody>
          <a:bodyPr wrap="none">
            <a:spAutoFit/>
          </a:bodyPr>
          <a:lstStyle/>
          <a:p>
            <a:pPr eaLnBrk="0" hangingPunct="0"/>
            <a:r>
              <a:rPr lang="en-US" sz="2400" dirty="0">
                <a:solidFill>
                  <a:schemeClr val="tx2"/>
                </a:solidFill>
              </a:rPr>
              <a:t>Key Issues to consider for evaluation design:</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Line 3"/>
          <p:cNvSpPr>
            <a:spLocks noChangeShapeType="1"/>
          </p:cNvSpPr>
          <p:nvPr/>
        </p:nvSpPr>
        <p:spPr bwMode="auto">
          <a:xfrm>
            <a:off x="9212263" y="1219200"/>
            <a:ext cx="0" cy="5638800"/>
          </a:xfrm>
          <a:prstGeom prst="line">
            <a:avLst/>
          </a:prstGeom>
          <a:noFill/>
          <a:ln w="19050">
            <a:solidFill>
              <a:schemeClr val="tx1"/>
            </a:solidFill>
            <a:round/>
            <a:headEnd/>
            <a:tailEnd/>
          </a:ln>
        </p:spPr>
        <p:txBody>
          <a:bodyPr wrap="none" anchor="ctr"/>
          <a:lstStyle/>
          <a:p>
            <a:endParaRPr lang="en-ZA" dirty="0"/>
          </a:p>
        </p:txBody>
      </p:sp>
      <p:sp>
        <p:nvSpPr>
          <p:cNvPr id="30723" name="Rectangle 4"/>
          <p:cNvSpPr>
            <a:spLocks noChangeArrowheads="1"/>
          </p:cNvSpPr>
          <p:nvPr/>
        </p:nvSpPr>
        <p:spPr bwMode="auto">
          <a:xfrm>
            <a:off x="609600" y="0"/>
            <a:ext cx="7772400" cy="990600"/>
          </a:xfrm>
          <a:prstGeom prst="rect">
            <a:avLst/>
          </a:prstGeom>
          <a:noFill/>
          <a:ln w="9525">
            <a:noFill/>
            <a:miter lim="800000"/>
            <a:headEnd/>
            <a:tailEnd/>
          </a:ln>
        </p:spPr>
        <p:txBody>
          <a:bodyPr anchor="ctr"/>
          <a:lstStyle/>
          <a:p>
            <a:endParaRPr lang="en-GB" sz="3600" b="1" dirty="0"/>
          </a:p>
        </p:txBody>
      </p:sp>
      <p:sp>
        <p:nvSpPr>
          <p:cNvPr id="30724" name="Rectangle 5"/>
          <p:cNvSpPr>
            <a:spLocks noChangeArrowheads="1"/>
          </p:cNvSpPr>
          <p:nvPr/>
        </p:nvSpPr>
        <p:spPr bwMode="auto">
          <a:xfrm>
            <a:off x="685800" y="0"/>
            <a:ext cx="7772400" cy="914400"/>
          </a:xfrm>
          <a:prstGeom prst="rect">
            <a:avLst/>
          </a:prstGeom>
          <a:noFill/>
          <a:ln w="9525">
            <a:noFill/>
            <a:miter lim="800000"/>
            <a:headEnd/>
            <a:tailEnd/>
          </a:ln>
        </p:spPr>
        <p:txBody>
          <a:bodyPr anchor="ctr"/>
          <a:lstStyle/>
          <a:p>
            <a:r>
              <a:rPr lang="en-US" sz="2600" b="1" dirty="0"/>
              <a:t>Simple Conceptual Framework of health outcomes  </a:t>
            </a:r>
            <a:r>
              <a:rPr lang="en-US" sz="2600" b="1" dirty="0">
                <a:solidFill>
                  <a:srgbClr val="000099"/>
                </a:solidFill>
              </a:rPr>
              <a:t>  …….……..</a:t>
            </a:r>
            <a:endParaRPr lang="en-US" sz="2600" b="1" dirty="0">
              <a:solidFill>
                <a:srgbClr val="33A49B"/>
              </a:solidFill>
            </a:endParaRPr>
          </a:p>
        </p:txBody>
      </p:sp>
      <p:sp>
        <p:nvSpPr>
          <p:cNvPr id="30725" name="Text Box 6"/>
          <p:cNvSpPr txBox="1">
            <a:spLocks noChangeArrowheads="1"/>
          </p:cNvSpPr>
          <p:nvPr/>
        </p:nvSpPr>
        <p:spPr bwMode="auto">
          <a:xfrm>
            <a:off x="1676400" y="1271588"/>
            <a:ext cx="2743200" cy="1503362"/>
          </a:xfrm>
          <a:prstGeom prst="rect">
            <a:avLst/>
          </a:prstGeom>
          <a:noFill/>
          <a:ln w="9525">
            <a:solidFill>
              <a:schemeClr val="tx1"/>
            </a:solidFill>
            <a:miter lim="800000"/>
            <a:headEnd/>
            <a:tailEnd/>
          </a:ln>
        </p:spPr>
        <p:txBody>
          <a:bodyPr>
            <a:spAutoFit/>
          </a:bodyPr>
          <a:lstStyle/>
          <a:p>
            <a:pPr eaLnBrk="0" hangingPunct="0">
              <a:lnSpc>
                <a:spcPct val="80000"/>
              </a:lnSpc>
            </a:pPr>
            <a:r>
              <a:rPr lang="en-US" dirty="0">
                <a:solidFill>
                  <a:srgbClr val="00FF00"/>
                </a:solidFill>
              </a:rPr>
              <a:t>   Individual / Household</a:t>
            </a:r>
            <a:endParaRPr lang="en-US" dirty="0">
              <a:solidFill>
                <a:srgbClr val="00E400"/>
              </a:solidFill>
            </a:endParaRPr>
          </a:p>
          <a:p>
            <a:pPr eaLnBrk="0" hangingPunct="0">
              <a:lnSpc>
                <a:spcPct val="80000"/>
              </a:lnSpc>
            </a:pPr>
            <a:r>
              <a:rPr lang="en-US" sz="1700" dirty="0">
                <a:solidFill>
                  <a:schemeClr val="bg1"/>
                </a:solidFill>
              </a:rPr>
              <a:t>   </a:t>
            </a:r>
            <a:r>
              <a:rPr lang="en-US" sz="1600" dirty="0"/>
              <a:t>- Age</a:t>
            </a:r>
          </a:p>
          <a:p>
            <a:pPr eaLnBrk="0" hangingPunct="0">
              <a:lnSpc>
                <a:spcPct val="80000"/>
              </a:lnSpc>
            </a:pPr>
            <a:r>
              <a:rPr lang="en-US" sz="1600" dirty="0"/>
              <a:t>   - Education</a:t>
            </a:r>
          </a:p>
          <a:p>
            <a:pPr eaLnBrk="0" hangingPunct="0">
              <a:lnSpc>
                <a:spcPct val="80000"/>
              </a:lnSpc>
            </a:pPr>
            <a:r>
              <a:rPr lang="en-US" sz="1600" dirty="0"/>
              <a:t>   - Household wealth/SES</a:t>
            </a:r>
          </a:p>
          <a:p>
            <a:pPr eaLnBrk="0" hangingPunct="0">
              <a:lnSpc>
                <a:spcPct val="80000"/>
              </a:lnSpc>
            </a:pPr>
            <a:r>
              <a:rPr lang="en-US" sz="1600" dirty="0"/>
              <a:t>   - Preferences</a:t>
            </a:r>
          </a:p>
          <a:p>
            <a:pPr eaLnBrk="0" hangingPunct="0">
              <a:lnSpc>
                <a:spcPct val="80000"/>
              </a:lnSpc>
            </a:pPr>
            <a:r>
              <a:rPr lang="en-US" sz="1600" dirty="0"/>
              <a:t>   - Risk aversion</a:t>
            </a:r>
          </a:p>
          <a:p>
            <a:pPr eaLnBrk="0" hangingPunct="0">
              <a:lnSpc>
                <a:spcPct val="80000"/>
              </a:lnSpc>
            </a:pPr>
            <a:r>
              <a:rPr lang="en-US" sz="1600" dirty="0"/>
              <a:t>   - Biological endowments</a:t>
            </a:r>
            <a:endParaRPr lang="en-US" sz="1700" dirty="0"/>
          </a:p>
        </p:txBody>
      </p:sp>
      <p:sp>
        <p:nvSpPr>
          <p:cNvPr id="30726" name="Text Box 7"/>
          <p:cNvSpPr txBox="1">
            <a:spLocks noChangeArrowheads="1"/>
          </p:cNvSpPr>
          <p:nvPr/>
        </p:nvSpPr>
        <p:spPr bwMode="auto">
          <a:xfrm>
            <a:off x="1676400" y="3363913"/>
            <a:ext cx="3200400" cy="2590800"/>
          </a:xfrm>
          <a:prstGeom prst="rect">
            <a:avLst/>
          </a:prstGeom>
          <a:noFill/>
          <a:ln w="9525">
            <a:solidFill>
              <a:schemeClr val="tx1"/>
            </a:solidFill>
            <a:miter lim="800000"/>
            <a:headEnd/>
            <a:tailEnd/>
          </a:ln>
        </p:spPr>
        <p:txBody>
          <a:bodyPr lIns="73152" rIns="27432">
            <a:spAutoFit/>
          </a:bodyPr>
          <a:lstStyle/>
          <a:p>
            <a:pPr eaLnBrk="0" hangingPunct="0">
              <a:lnSpc>
                <a:spcPct val="90000"/>
              </a:lnSpc>
            </a:pPr>
            <a:r>
              <a:rPr lang="en-US" dirty="0">
                <a:solidFill>
                  <a:srgbClr val="00FF00"/>
                </a:solidFill>
              </a:rPr>
              <a:t>Health Service Supply/ Community</a:t>
            </a:r>
            <a:endParaRPr lang="en-US" dirty="0">
              <a:solidFill>
                <a:schemeClr val="bg1"/>
              </a:solidFill>
            </a:endParaRPr>
          </a:p>
          <a:p>
            <a:pPr eaLnBrk="0" hangingPunct="0">
              <a:lnSpc>
                <a:spcPct val="80000"/>
              </a:lnSpc>
            </a:pPr>
            <a:r>
              <a:rPr lang="en-US" sz="1700" dirty="0">
                <a:solidFill>
                  <a:schemeClr val="bg1"/>
                </a:solidFill>
              </a:rPr>
              <a:t>  </a:t>
            </a:r>
            <a:r>
              <a:rPr lang="en-US" sz="1600" dirty="0"/>
              <a:t>- Health facilities 	Access</a:t>
            </a:r>
          </a:p>
          <a:p>
            <a:pPr eaLnBrk="0" hangingPunct="0">
              <a:lnSpc>
                <a:spcPct val="90000"/>
              </a:lnSpc>
            </a:pPr>
            <a:r>
              <a:rPr lang="en-US" sz="1600" dirty="0"/>
              <a:t>		Price</a:t>
            </a:r>
          </a:p>
          <a:p>
            <a:pPr eaLnBrk="0" hangingPunct="0">
              <a:lnSpc>
                <a:spcPct val="90000"/>
              </a:lnSpc>
            </a:pPr>
            <a:r>
              <a:rPr lang="en-US" sz="1600" dirty="0"/>
              <a:t>		Quality</a:t>
            </a:r>
          </a:p>
          <a:p>
            <a:pPr eaLnBrk="0" hangingPunct="0">
              <a:lnSpc>
                <a:spcPct val="90000"/>
              </a:lnSpc>
            </a:pPr>
            <a:r>
              <a:rPr lang="en-US" sz="1600" dirty="0"/>
              <a:t>  - Fieldworkers    	Number</a:t>
            </a:r>
          </a:p>
          <a:p>
            <a:pPr eaLnBrk="0" hangingPunct="0">
              <a:lnSpc>
                <a:spcPct val="90000"/>
              </a:lnSpc>
            </a:pPr>
            <a:r>
              <a:rPr lang="en-US" sz="1600" dirty="0"/>
              <a:t>		Quality</a:t>
            </a:r>
          </a:p>
          <a:p>
            <a:pPr eaLnBrk="0" hangingPunct="0">
              <a:lnSpc>
                <a:spcPct val="90000"/>
              </a:lnSpc>
            </a:pPr>
            <a:r>
              <a:rPr lang="en-US" sz="1600" dirty="0"/>
              <a:t>  - IEC campaign</a:t>
            </a:r>
          </a:p>
          <a:p>
            <a:pPr eaLnBrk="0" hangingPunct="0">
              <a:lnSpc>
                <a:spcPct val="90000"/>
              </a:lnSpc>
            </a:pPr>
            <a:r>
              <a:rPr lang="en-US" sz="1600" dirty="0"/>
              <a:t>  - Other sources of health service</a:t>
            </a:r>
          </a:p>
          <a:p>
            <a:pPr eaLnBrk="0" hangingPunct="0">
              <a:lnSpc>
                <a:spcPct val="10000"/>
              </a:lnSpc>
            </a:pPr>
            <a:r>
              <a:rPr lang="en-US" sz="1600" dirty="0">
                <a:solidFill>
                  <a:schemeClr val="bg1"/>
                </a:solidFill>
              </a:rPr>
              <a:t> </a:t>
            </a:r>
          </a:p>
          <a:p>
            <a:pPr eaLnBrk="0" hangingPunct="0"/>
            <a:r>
              <a:rPr lang="en-US" sz="1600" dirty="0"/>
              <a:t>  - Sanitation</a:t>
            </a:r>
          </a:p>
          <a:p>
            <a:pPr eaLnBrk="0" hangingPunct="0">
              <a:lnSpc>
                <a:spcPct val="80000"/>
              </a:lnSpc>
            </a:pPr>
            <a:r>
              <a:rPr lang="en-US" sz="1600" dirty="0"/>
              <a:t>  - Schools</a:t>
            </a:r>
            <a:endParaRPr lang="en-US" dirty="0"/>
          </a:p>
        </p:txBody>
      </p:sp>
      <p:sp>
        <p:nvSpPr>
          <p:cNvPr id="30727" name="Text Box 9"/>
          <p:cNvSpPr txBox="1">
            <a:spLocks noChangeArrowheads="1"/>
          </p:cNvSpPr>
          <p:nvPr/>
        </p:nvSpPr>
        <p:spPr bwMode="auto">
          <a:xfrm>
            <a:off x="5572125" y="2622550"/>
            <a:ext cx="1600200" cy="766763"/>
          </a:xfrm>
          <a:prstGeom prst="rect">
            <a:avLst/>
          </a:prstGeom>
          <a:noFill/>
          <a:ln w="19050">
            <a:solidFill>
              <a:schemeClr val="tx1"/>
            </a:solidFill>
            <a:miter lim="800000"/>
            <a:headEnd/>
            <a:tailEnd/>
          </a:ln>
        </p:spPr>
        <p:txBody>
          <a:bodyPr tIns="91440">
            <a:spAutoFit/>
          </a:bodyPr>
          <a:lstStyle/>
          <a:p>
            <a:pPr algn="ctr" eaLnBrk="0" hangingPunct="0"/>
            <a:r>
              <a:rPr lang="en-US" sz="2000" dirty="0"/>
              <a:t>Healthy</a:t>
            </a:r>
          </a:p>
          <a:p>
            <a:pPr algn="ctr" eaLnBrk="0" hangingPunct="0"/>
            <a:r>
              <a:rPr lang="en-US" sz="2000" dirty="0"/>
              <a:t>Behavior</a:t>
            </a:r>
          </a:p>
        </p:txBody>
      </p:sp>
      <p:sp>
        <p:nvSpPr>
          <p:cNvPr id="30728" name="Text Box 10"/>
          <p:cNvSpPr txBox="1">
            <a:spLocks noChangeArrowheads="1"/>
          </p:cNvSpPr>
          <p:nvPr/>
        </p:nvSpPr>
        <p:spPr bwMode="auto">
          <a:xfrm>
            <a:off x="7661275" y="2635250"/>
            <a:ext cx="1387475" cy="720725"/>
          </a:xfrm>
          <a:prstGeom prst="rect">
            <a:avLst/>
          </a:prstGeom>
          <a:noFill/>
          <a:ln w="19050">
            <a:solidFill>
              <a:schemeClr val="tx1"/>
            </a:solidFill>
            <a:miter lim="800000"/>
            <a:headEnd/>
            <a:tailEnd/>
          </a:ln>
        </p:spPr>
        <p:txBody>
          <a:bodyPr>
            <a:spAutoFit/>
          </a:bodyPr>
          <a:lstStyle/>
          <a:p>
            <a:pPr eaLnBrk="0" hangingPunct="0"/>
            <a:r>
              <a:rPr lang="en-US" sz="2000" dirty="0"/>
              <a:t>Healthy</a:t>
            </a:r>
          </a:p>
          <a:p>
            <a:pPr eaLnBrk="0" hangingPunct="0"/>
            <a:r>
              <a:rPr lang="en-US" sz="2000" dirty="0"/>
              <a:t>Outcomes</a:t>
            </a:r>
            <a:endParaRPr lang="en-US" sz="1900" dirty="0"/>
          </a:p>
        </p:txBody>
      </p:sp>
      <p:sp>
        <p:nvSpPr>
          <p:cNvPr id="30729" name="Line 11"/>
          <p:cNvSpPr>
            <a:spLocks noChangeShapeType="1"/>
          </p:cNvSpPr>
          <p:nvPr/>
        </p:nvSpPr>
        <p:spPr bwMode="auto">
          <a:xfrm>
            <a:off x="4419600" y="2241550"/>
            <a:ext cx="1143000" cy="762000"/>
          </a:xfrm>
          <a:prstGeom prst="line">
            <a:avLst/>
          </a:prstGeom>
          <a:noFill/>
          <a:ln w="19050">
            <a:solidFill>
              <a:schemeClr val="tx1"/>
            </a:solidFill>
            <a:round/>
            <a:headEnd/>
            <a:tailEnd type="triangle" w="med" len="med"/>
          </a:ln>
        </p:spPr>
        <p:txBody>
          <a:bodyPr wrap="none" anchor="ctr"/>
          <a:lstStyle/>
          <a:p>
            <a:endParaRPr lang="en-ZA" dirty="0"/>
          </a:p>
        </p:txBody>
      </p:sp>
      <p:sp>
        <p:nvSpPr>
          <p:cNvPr id="30730" name="Line 14"/>
          <p:cNvSpPr>
            <a:spLocks noChangeShapeType="1"/>
          </p:cNvSpPr>
          <p:nvPr/>
        </p:nvSpPr>
        <p:spPr bwMode="auto">
          <a:xfrm flipV="1">
            <a:off x="4876800" y="3232150"/>
            <a:ext cx="685800" cy="1511300"/>
          </a:xfrm>
          <a:prstGeom prst="line">
            <a:avLst/>
          </a:prstGeom>
          <a:noFill/>
          <a:ln w="19050">
            <a:solidFill>
              <a:schemeClr val="tx1"/>
            </a:solidFill>
            <a:round/>
            <a:headEnd/>
            <a:tailEnd type="triangle" w="med" len="med"/>
          </a:ln>
        </p:spPr>
        <p:txBody>
          <a:bodyPr wrap="none" anchor="ctr"/>
          <a:lstStyle/>
          <a:p>
            <a:endParaRPr lang="en-ZA" dirty="0"/>
          </a:p>
        </p:txBody>
      </p:sp>
      <p:sp>
        <p:nvSpPr>
          <p:cNvPr id="30731" name="Line 15"/>
          <p:cNvSpPr>
            <a:spLocks noChangeShapeType="1"/>
          </p:cNvSpPr>
          <p:nvPr/>
        </p:nvSpPr>
        <p:spPr bwMode="auto">
          <a:xfrm>
            <a:off x="7162800" y="3003550"/>
            <a:ext cx="457200" cy="0"/>
          </a:xfrm>
          <a:prstGeom prst="line">
            <a:avLst/>
          </a:prstGeom>
          <a:noFill/>
          <a:ln w="19050">
            <a:solidFill>
              <a:schemeClr val="tx1"/>
            </a:solidFill>
            <a:round/>
            <a:headEnd/>
            <a:tailEnd type="triangle" w="med" len="med"/>
          </a:ln>
        </p:spPr>
        <p:txBody>
          <a:bodyPr wrap="none" anchor="ctr"/>
          <a:lstStyle/>
          <a:p>
            <a:endParaRPr lang="en-ZA"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Nomenclature</a:t>
            </a:r>
            <a:endParaRPr lang="en-ZA" dirty="0"/>
          </a:p>
        </p:txBody>
      </p:sp>
      <p:sp>
        <p:nvSpPr>
          <p:cNvPr id="3" name="Content Placeholder 2"/>
          <p:cNvSpPr>
            <a:spLocks noGrp="1"/>
          </p:cNvSpPr>
          <p:nvPr>
            <p:ph idx="1"/>
          </p:nvPr>
        </p:nvSpPr>
        <p:spPr/>
        <p:txBody>
          <a:bodyPr/>
          <a:lstStyle/>
          <a:p>
            <a:r>
              <a:rPr lang="en-ZA" dirty="0" smtClean="0"/>
              <a:t>Types</a:t>
            </a:r>
          </a:p>
          <a:p>
            <a:r>
              <a:rPr lang="en-ZA" dirty="0" smtClean="0"/>
              <a:t>Timing</a:t>
            </a:r>
            <a:endParaRPr lang="en-Z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3"/>
          <p:cNvSpPr>
            <a:spLocks noChangeShapeType="1"/>
          </p:cNvSpPr>
          <p:nvPr/>
        </p:nvSpPr>
        <p:spPr bwMode="auto">
          <a:xfrm>
            <a:off x="9212263" y="1219200"/>
            <a:ext cx="0" cy="5638800"/>
          </a:xfrm>
          <a:prstGeom prst="line">
            <a:avLst/>
          </a:prstGeom>
          <a:noFill/>
          <a:ln w="19050">
            <a:solidFill>
              <a:schemeClr val="tx1"/>
            </a:solidFill>
            <a:round/>
            <a:headEnd/>
            <a:tailEnd/>
          </a:ln>
        </p:spPr>
        <p:txBody>
          <a:bodyPr wrap="none" anchor="ctr"/>
          <a:lstStyle/>
          <a:p>
            <a:endParaRPr lang="en-ZA" dirty="0"/>
          </a:p>
        </p:txBody>
      </p:sp>
      <p:sp>
        <p:nvSpPr>
          <p:cNvPr id="31747" name="Rectangle 4"/>
          <p:cNvSpPr>
            <a:spLocks noChangeArrowheads="1"/>
          </p:cNvSpPr>
          <p:nvPr/>
        </p:nvSpPr>
        <p:spPr bwMode="auto">
          <a:xfrm>
            <a:off x="609600" y="0"/>
            <a:ext cx="7772400" cy="990600"/>
          </a:xfrm>
          <a:prstGeom prst="rect">
            <a:avLst/>
          </a:prstGeom>
          <a:noFill/>
          <a:ln w="9525">
            <a:noFill/>
            <a:miter lim="800000"/>
            <a:headEnd/>
            <a:tailEnd/>
          </a:ln>
        </p:spPr>
        <p:txBody>
          <a:bodyPr anchor="ctr"/>
          <a:lstStyle/>
          <a:p>
            <a:endParaRPr lang="en-GB" sz="3600" b="1" dirty="0"/>
          </a:p>
        </p:txBody>
      </p:sp>
      <p:sp>
        <p:nvSpPr>
          <p:cNvPr id="31748" name="Rectangle 5"/>
          <p:cNvSpPr>
            <a:spLocks noChangeArrowheads="1"/>
          </p:cNvSpPr>
          <p:nvPr/>
        </p:nvSpPr>
        <p:spPr bwMode="auto">
          <a:xfrm>
            <a:off x="685800" y="0"/>
            <a:ext cx="7772400" cy="914400"/>
          </a:xfrm>
          <a:prstGeom prst="rect">
            <a:avLst/>
          </a:prstGeom>
          <a:noFill/>
          <a:ln w="9525">
            <a:noFill/>
            <a:miter lim="800000"/>
            <a:headEnd/>
            <a:tailEnd/>
          </a:ln>
        </p:spPr>
        <p:txBody>
          <a:bodyPr anchor="ctr"/>
          <a:lstStyle/>
          <a:p>
            <a:r>
              <a:rPr lang="en-US" sz="2600" b="1" dirty="0"/>
              <a:t>Simple Conceptual Framework of health outcomes  </a:t>
            </a:r>
            <a:r>
              <a:rPr lang="en-US" sz="2600" b="1" dirty="0">
                <a:solidFill>
                  <a:srgbClr val="000099"/>
                </a:solidFill>
              </a:rPr>
              <a:t>  </a:t>
            </a:r>
            <a:br>
              <a:rPr lang="en-US" sz="2600" b="1" dirty="0">
                <a:solidFill>
                  <a:srgbClr val="000099"/>
                </a:solidFill>
              </a:rPr>
            </a:br>
            <a:r>
              <a:rPr lang="en-US" sz="2600" b="1" dirty="0"/>
              <a:t>Which factors do we observe?</a:t>
            </a:r>
          </a:p>
        </p:txBody>
      </p:sp>
      <p:sp>
        <p:nvSpPr>
          <p:cNvPr id="31749" name="Text Box 6"/>
          <p:cNvSpPr txBox="1">
            <a:spLocks noChangeArrowheads="1"/>
          </p:cNvSpPr>
          <p:nvPr/>
        </p:nvSpPr>
        <p:spPr bwMode="auto">
          <a:xfrm>
            <a:off x="1676400" y="1271588"/>
            <a:ext cx="2743200" cy="1503362"/>
          </a:xfrm>
          <a:prstGeom prst="rect">
            <a:avLst/>
          </a:prstGeom>
          <a:noFill/>
          <a:ln w="9525">
            <a:solidFill>
              <a:schemeClr val="tx1"/>
            </a:solidFill>
            <a:miter lim="800000"/>
            <a:headEnd/>
            <a:tailEnd/>
          </a:ln>
        </p:spPr>
        <p:txBody>
          <a:bodyPr>
            <a:spAutoFit/>
          </a:bodyPr>
          <a:lstStyle/>
          <a:p>
            <a:pPr eaLnBrk="0" hangingPunct="0">
              <a:lnSpc>
                <a:spcPct val="80000"/>
              </a:lnSpc>
            </a:pPr>
            <a:r>
              <a:rPr lang="en-US" dirty="0">
                <a:solidFill>
                  <a:srgbClr val="00FF00"/>
                </a:solidFill>
              </a:rPr>
              <a:t>   Individual / Household</a:t>
            </a:r>
            <a:endParaRPr lang="en-US" dirty="0">
              <a:solidFill>
                <a:srgbClr val="00E400"/>
              </a:solidFill>
            </a:endParaRPr>
          </a:p>
          <a:p>
            <a:pPr eaLnBrk="0" hangingPunct="0">
              <a:lnSpc>
                <a:spcPct val="80000"/>
              </a:lnSpc>
            </a:pPr>
            <a:r>
              <a:rPr lang="en-US" sz="1700" dirty="0">
                <a:solidFill>
                  <a:schemeClr val="bg1"/>
                </a:solidFill>
              </a:rPr>
              <a:t>   </a:t>
            </a:r>
            <a:r>
              <a:rPr lang="en-US" sz="1600" dirty="0"/>
              <a:t>- Age</a:t>
            </a:r>
          </a:p>
          <a:p>
            <a:pPr eaLnBrk="0" hangingPunct="0">
              <a:lnSpc>
                <a:spcPct val="80000"/>
              </a:lnSpc>
            </a:pPr>
            <a:r>
              <a:rPr lang="en-US" sz="1600" dirty="0"/>
              <a:t>   - Education</a:t>
            </a:r>
          </a:p>
          <a:p>
            <a:pPr eaLnBrk="0" hangingPunct="0">
              <a:lnSpc>
                <a:spcPct val="80000"/>
              </a:lnSpc>
            </a:pPr>
            <a:r>
              <a:rPr lang="en-US" sz="1600" dirty="0"/>
              <a:t>   - Household wealth/SES</a:t>
            </a:r>
          </a:p>
          <a:p>
            <a:pPr eaLnBrk="0" hangingPunct="0">
              <a:lnSpc>
                <a:spcPct val="80000"/>
              </a:lnSpc>
            </a:pPr>
            <a:r>
              <a:rPr lang="en-US" sz="1600" dirty="0"/>
              <a:t>   </a:t>
            </a:r>
            <a:r>
              <a:rPr lang="en-US" sz="1600" dirty="0">
                <a:solidFill>
                  <a:srgbClr val="0066FF"/>
                </a:solidFill>
              </a:rPr>
              <a:t>- Preferences</a:t>
            </a:r>
          </a:p>
          <a:p>
            <a:pPr eaLnBrk="0" hangingPunct="0">
              <a:lnSpc>
                <a:spcPct val="80000"/>
              </a:lnSpc>
            </a:pPr>
            <a:r>
              <a:rPr lang="en-US" sz="1600" dirty="0">
                <a:solidFill>
                  <a:srgbClr val="0066FF"/>
                </a:solidFill>
              </a:rPr>
              <a:t>   - Risk aversion</a:t>
            </a:r>
          </a:p>
          <a:p>
            <a:pPr eaLnBrk="0" hangingPunct="0">
              <a:lnSpc>
                <a:spcPct val="80000"/>
              </a:lnSpc>
            </a:pPr>
            <a:r>
              <a:rPr lang="en-US" sz="1600" dirty="0">
                <a:solidFill>
                  <a:srgbClr val="0066FF"/>
                </a:solidFill>
              </a:rPr>
              <a:t>   - Biological endowments</a:t>
            </a:r>
          </a:p>
        </p:txBody>
      </p:sp>
      <p:sp>
        <p:nvSpPr>
          <p:cNvPr id="31750" name="Text Box 7"/>
          <p:cNvSpPr txBox="1">
            <a:spLocks noChangeArrowheads="1"/>
          </p:cNvSpPr>
          <p:nvPr/>
        </p:nvSpPr>
        <p:spPr bwMode="auto">
          <a:xfrm>
            <a:off x="1676400" y="3363913"/>
            <a:ext cx="3200400" cy="2605087"/>
          </a:xfrm>
          <a:prstGeom prst="rect">
            <a:avLst/>
          </a:prstGeom>
          <a:noFill/>
          <a:ln w="9525">
            <a:solidFill>
              <a:schemeClr val="tx1"/>
            </a:solidFill>
            <a:miter lim="800000"/>
            <a:headEnd/>
            <a:tailEnd/>
          </a:ln>
        </p:spPr>
        <p:txBody>
          <a:bodyPr lIns="73152" rIns="27432">
            <a:spAutoFit/>
          </a:bodyPr>
          <a:lstStyle/>
          <a:p>
            <a:pPr eaLnBrk="0" hangingPunct="0">
              <a:lnSpc>
                <a:spcPct val="90000"/>
              </a:lnSpc>
            </a:pPr>
            <a:r>
              <a:rPr lang="en-US" dirty="0">
                <a:solidFill>
                  <a:srgbClr val="00FF00"/>
                </a:solidFill>
              </a:rPr>
              <a:t>Health Service Supply/ Community</a:t>
            </a:r>
            <a:endParaRPr lang="en-US" dirty="0">
              <a:solidFill>
                <a:schemeClr val="bg1"/>
              </a:solidFill>
            </a:endParaRPr>
          </a:p>
          <a:p>
            <a:pPr eaLnBrk="0" hangingPunct="0">
              <a:lnSpc>
                <a:spcPct val="80000"/>
              </a:lnSpc>
            </a:pPr>
            <a:r>
              <a:rPr lang="en-US" sz="1700" dirty="0">
                <a:solidFill>
                  <a:schemeClr val="bg1"/>
                </a:solidFill>
              </a:rPr>
              <a:t>  </a:t>
            </a:r>
            <a:r>
              <a:rPr lang="en-US" sz="1600" dirty="0"/>
              <a:t>- Health facilities 	Access</a:t>
            </a:r>
          </a:p>
          <a:p>
            <a:pPr eaLnBrk="0" hangingPunct="0">
              <a:lnSpc>
                <a:spcPct val="90000"/>
              </a:lnSpc>
            </a:pPr>
            <a:r>
              <a:rPr lang="en-US" sz="1600" dirty="0"/>
              <a:t>		</a:t>
            </a:r>
            <a:r>
              <a:rPr lang="en-US" sz="1600" dirty="0">
                <a:solidFill>
                  <a:srgbClr val="0066FF"/>
                </a:solidFill>
              </a:rPr>
              <a:t>Price</a:t>
            </a:r>
          </a:p>
          <a:p>
            <a:pPr eaLnBrk="0" hangingPunct="0">
              <a:lnSpc>
                <a:spcPct val="90000"/>
              </a:lnSpc>
            </a:pPr>
            <a:r>
              <a:rPr lang="en-US" sz="1600" dirty="0">
                <a:solidFill>
                  <a:srgbClr val="0066FF"/>
                </a:solidFill>
              </a:rPr>
              <a:t>		Quality</a:t>
            </a:r>
          </a:p>
          <a:p>
            <a:pPr eaLnBrk="0" hangingPunct="0">
              <a:lnSpc>
                <a:spcPct val="90000"/>
              </a:lnSpc>
            </a:pPr>
            <a:r>
              <a:rPr lang="en-US" sz="1600" dirty="0"/>
              <a:t>  - Fieldworkers    	Number</a:t>
            </a:r>
          </a:p>
          <a:p>
            <a:pPr eaLnBrk="0" hangingPunct="0">
              <a:lnSpc>
                <a:spcPct val="90000"/>
              </a:lnSpc>
            </a:pPr>
            <a:r>
              <a:rPr lang="en-US" sz="1600" dirty="0"/>
              <a:t>		</a:t>
            </a:r>
            <a:r>
              <a:rPr lang="en-US" sz="1600" dirty="0">
                <a:solidFill>
                  <a:srgbClr val="0066FF"/>
                </a:solidFill>
              </a:rPr>
              <a:t>Quality</a:t>
            </a:r>
          </a:p>
          <a:p>
            <a:pPr eaLnBrk="0" hangingPunct="0">
              <a:lnSpc>
                <a:spcPct val="90000"/>
              </a:lnSpc>
            </a:pPr>
            <a:r>
              <a:rPr lang="en-US" sz="1600" dirty="0"/>
              <a:t>  - IEC campaign</a:t>
            </a:r>
          </a:p>
          <a:p>
            <a:pPr eaLnBrk="0" hangingPunct="0">
              <a:lnSpc>
                <a:spcPct val="90000"/>
              </a:lnSpc>
            </a:pPr>
            <a:r>
              <a:rPr lang="en-US" sz="1600" dirty="0">
                <a:solidFill>
                  <a:srgbClr val="CCCCFF"/>
                </a:solidFill>
              </a:rPr>
              <a:t>  </a:t>
            </a:r>
            <a:r>
              <a:rPr lang="en-US" sz="1600" dirty="0">
                <a:solidFill>
                  <a:srgbClr val="0066FF"/>
                </a:solidFill>
              </a:rPr>
              <a:t>- Other sources of health service</a:t>
            </a:r>
          </a:p>
          <a:p>
            <a:pPr eaLnBrk="0" hangingPunct="0">
              <a:lnSpc>
                <a:spcPct val="10000"/>
              </a:lnSpc>
            </a:pPr>
            <a:r>
              <a:rPr lang="en-US" sz="1600" dirty="0">
                <a:solidFill>
                  <a:srgbClr val="CCCCFF"/>
                </a:solidFill>
              </a:rPr>
              <a:t> </a:t>
            </a:r>
          </a:p>
          <a:p>
            <a:pPr eaLnBrk="0" hangingPunct="0"/>
            <a:r>
              <a:rPr lang="en-US" sz="1700" dirty="0">
                <a:solidFill>
                  <a:schemeClr val="bg1"/>
                </a:solidFill>
              </a:rPr>
              <a:t>  </a:t>
            </a:r>
            <a:r>
              <a:rPr lang="en-US" sz="1600" dirty="0">
                <a:solidFill>
                  <a:srgbClr val="0066FF"/>
                </a:solidFill>
              </a:rPr>
              <a:t>- Sanitation</a:t>
            </a:r>
          </a:p>
          <a:p>
            <a:pPr eaLnBrk="0" hangingPunct="0">
              <a:lnSpc>
                <a:spcPct val="80000"/>
              </a:lnSpc>
            </a:pPr>
            <a:r>
              <a:rPr lang="en-US" sz="1600" dirty="0">
                <a:solidFill>
                  <a:srgbClr val="0066FF"/>
                </a:solidFill>
              </a:rPr>
              <a:t>  - Schools</a:t>
            </a:r>
            <a:endParaRPr lang="en-US" dirty="0">
              <a:solidFill>
                <a:srgbClr val="0066FF"/>
              </a:solidFill>
            </a:endParaRPr>
          </a:p>
        </p:txBody>
      </p:sp>
      <p:sp>
        <p:nvSpPr>
          <p:cNvPr id="31751" name="Text Box 8"/>
          <p:cNvSpPr txBox="1">
            <a:spLocks noChangeArrowheads="1"/>
          </p:cNvSpPr>
          <p:nvPr/>
        </p:nvSpPr>
        <p:spPr bwMode="auto">
          <a:xfrm>
            <a:off x="5572125" y="2622550"/>
            <a:ext cx="1600200" cy="766763"/>
          </a:xfrm>
          <a:prstGeom prst="rect">
            <a:avLst/>
          </a:prstGeom>
          <a:noFill/>
          <a:ln w="19050">
            <a:solidFill>
              <a:schemeClr val="tx1"/>
            </a:solidFill>
            <a:miter lim="800000"/>
            <a:headEnd/>
            <a:tailEnd/>
          </a:ln>
        </p:spPr>
        <p:txBody>
          <a:bodyPr tIns="91440">
            <a:spAutoFit/>
          </a:bodyPr>
          <a:lstStyle/>
          <a:p>
            <a:pPr algn="ctr" eaLnBrk="0" hangingPunct="0"/>
            <a:r>
              <a:rPr lang="en-US" sz="2000" dirty="0"/>
              <a:t>Healthy</a:t>
            </a:r>
          </a:p>
          <a:p>
            <a:pPr algn="ctr" eaLnBrk="0" hangingPunct="0"/>
            <a:r>
              <a:rPr lang="en-US" sz="2000" dirty="0"/>
              <a:t>Behavior</a:t>
            </a:r>
          </a:p>
        </p:txBody>
      </p:sp>
      <p:sp>
        <p:nvSpPr>
          <p:cNvPr id="31752" name="Text Box 9"/>
          <p:cNvSpPr txBox="1">
            <a:spLocks noChangeArrowheads="1"/>
          </p:cNvSpPr>
          <p:nvPr/>
        </p:nvSpPr>
        <p:spPr bwMode="auto">
          <a:xfrm>
            <a:off x="7661275" y="2635250"/>
            <a:ext cx="1387475" cy="720725"/>
          </a:xfrm>
          <a:prstGeom prst="rect">
            <a:avLst/>
          </a:prstGeom>
          <a:noFill/>
          <a:ln w="19050">
            <a:solidFill>
              <a:schemeClr val="tx1"/>
            </a:solidFill>
            <a:miter lim="800000"/>
            <a:headEnd/>
            <a:tailEnd/>
          </a:ln>
        </p:spPr>
        <p:txBody>
          <a:bodyPr>
            <a:spAutoFit/>
          </a:bodyPr>
          <a:lstStyle/>
          <a:p>
            <a:pPr eaLnBrk="0" hangingPunct="0"/>
            <a:r>
              <a:rPr lang="en-US" sz="2000" dirty="0"/>
              <a:t>Healthy</a:t>
            </a:r>
          </a:p>
          <a:p>
            <a:pPr eaLnBrk="0" hangingPunct="0"/>
            <a:r>
              <a:rPr lang="en-US" sz="2000" dirty="0"/>
              <a:t>Outcomes</a:t>
            </a:r>
            <a:endParaRPr lang="en-US" sz="1900" dirty="0"/>
          </a:p>
        </p:txBody>
      </p:sp>
      <p:sp>
        <p:nvSpPr>
          <p:cNvPr id="31753" name="Line 10"/>
          <p:cNvSpPr>
            <a:spLocks noChangeShapeType="1"/>
          </p:cNvSpPr>
          <p:nvPr/>
        </p:nvSpPr>
        <p:spPr bwMode="auto">
          <a:xfrm>
            <a:off x="4419600" y="2241550"/>
            <a:ext cx="1143000" cy="762000"/>
          </a:xfrm>
          <a:prstGeom prst="line">
            <a:avLst/>
          </a:prstGeom>
          <a:noFill/>
          <a:ln w="19050">
            <a:solidFill>
              <a:schemeClr val="tx1"/>
            </a:solidFill>
            <a:round/>
            <a:headEnd/>
            <a:tailEnd type="triangle" w="med" len="med"/>
          </a:ln>
        </p:spPr>
        <p:txBody>
          <a:bodyPr wrap="none" anchor="ctr"/>
          <a:lstStyle/>
          <a:p>
            <a:endParaRPr lang="en-ZA" dirty="0"/>
          </a:p>
        </p:txBody>
      </p:sp>
      <p:sp>
        <p:nvSpPr>
          <p:cNvPr id="31754" name="Line 11"/>
          <p:cNvSpPr>
            <a:spLocks noChangeShapeType="1"/>
          </p:cNvSpPr>
          <p:nvPr/>
        </p:nvSpPr>
        <p:spPr bwMode="auto">
          <a:xfrm flipV="1">
            <a:off x="4876800" y="3232150"/>
            <a:ext cx="685800" cy="1511300"/>
          </a:xfrm>
          <a:prstGeom prst="line">
            <a:avLst/>
          </a:prstGeom>
          <a:noFill/>
          <a:ln w="19050">
            <a:solidFill>
              <a:schemeClr val="tx1"/>
            </a:solidFill>
            <a:round/>
            <a:headEnd/>
            <a:tailEnd type="triangle" w="med" len="med"/>
          </a:ln>
        </p:spPr>
        <p:txBody>
          <a:bodyPr wrap="none" anchor="ctr"/>
          <a:lstStyle/>
          <a:p>
            <a:endParaRPr lang="en-ZA" dirty="0"/>
          </a:p>
        </p:txBody>
      </p:sp>
      <p:sp>
        <p:nvSpPr>
          <p:cNvPr id="31755" name="Line 12"/>
          <p:cNvSpPr>
            <a:spLocks noChangeShapeType="1"/>
          </p:cNvSpPr>
          <p:nvPr/>
        </p:nvSpPr>
        <p:spPr bwMode="auto">
          <a:xfrm>
            <a:off x="7162800" y="3003550"/>
            <a:ext cx="457200" cy="0"/>
          </a:xfrm>
          <a:prstGeom prst="line">
            <a:avLst/>
          </a:prstGeom>
          <a:noFill/>
          <a:ln w="19050">
            <a:solidFill>
              <a:schemeClr val="tx1"/>
            </a:solidFill>
            <a:round/>
            <a:headEnd/>
            <a:tailEnd type="triangle" w="med" len="med"/>
          </a:ln>
        </p:spPr>
        <p:txBody>
          <a:bodyPr wrap="none" anchor="ctr"/>
          <a:lstStyle/>
          <a:p>
            <a:endParaRPr lang="en-ZA" dirty="0"/>
          </a:p>
        </p:txBody>
      </p:sp>
      <p:sp>
        <p:nvSpPr>
          <p:cNvPr id="31756" name="Text Box 13"/>
          <p:cNvSpPr txBox="1">
            <a:spLocks noChangeArrowheads="1"/>
          </p:cNvSpPr>
          <p:nvPr/>
        </p:nvSpPr>
        <p:spPr bwMode="auto">
          <a:xfrm>
            <a:off x="-76200" y="1276350"/>
            <a:ext cx="1752600" cy="1508125"/>
          </a:xfrm>
          <a:prstGeom prst="rect">
            <a:avLst/>
          </a:prstGeom>
          <a:noFill/>
          <a:ln w="9525">
            <a:noFill/>
            <a:miter lim="800000"/>
            <a:headEnd/>
            <a:tailEnd/>
          </a:ln>
        </p:spPr>
        <p:txBody>
          <a:bodyPr>
            <a:spAutoFit/>
          </a:bodyPr>
          <a:lstStyle/>
          <a:p>
            <a:pPr eaLnBrk="0" hangingPunct="0">
              <a:lnSpc>
                <a:spcPct val="80000"/>
              </a:lnSpc>
            </a:pPr>
            <a:r>
              <a:rPr lang="en-US" dirty="0">
                <a:solidFill>
                  <a:schemeClr val="tx2"/>
                </a:solidFill>
              </a:rPr>
              <a:t>   Observed ?</a:t>
            </a:r>
            <a:endParaRPr lang="en-US" sz="1700" dirty="0">
              <a:solidFill>
                <a:schemeClr val="bg1"/>
              </a:solidFill>
            </a:endParaRPr>
          </a:p>
          <a:p>
            <a:pPr eaLnBrk="0" hangingPunct="0">
              <a:lnSpc>
                <a:spcPct val="80000"/>
              </a:lnSpc>
            </a:pPr>
            <a:r>
              <a:rPr lang="en-US" sz="1600" dirty="0"/>
              <a:t>         Yes</a:t>
            </a:r>
          </a:p>
          <a:p>
            <a:pPr eaLnBrk="0" hangingPunct="0">
              <a:lnSpc>
                <a:spcPct val="80000"/>
              </a:lnSpc>
            </a:pPr>
            <a:r>
              <a:rPr lang="en-US" sz="1600" dirty="0"/>
              <a:t>         Yes</a:t>
            </a:r>
          </a:p>
          <a:p>
            <a:pPr eaLnBrk="0" hangingPunct="0">
              <a:lnSpc>
                <a:spcPct val="80000"/>
              </a:lnSpc>
            </a:pPr>
            <a:r>
              <a:rPr lang="en-US" sz="1600" dirty="0"/>
              <a:t>         Yes</a:t>
            </a:r>
          </a:p>
          <a:p>
            <a:pPr eaLnBrk="0" hangingPunct="0">
              <a:lnSpc>
                <a:spcPct val="80000"/>
              </a:lnSpc>
            </a:pPr>
            <a:r>
              <a:rPr lang="en-US" sz="1600" dirty="0"/>
              <a:t>          </a:t>
            </a:r>
            <a:r>
              <a:rPr lang="en-US" sz="1600" dirty="0">
                <a:solidFill>
                  <a:srgbClr val="0066FF"/>
                </a:solidFill>
              </a:rPr>
              <a:t>No</a:t>
            </a:r>
          </a:p>
          <a:p>
            <a:pPr eaLnBrk="0" hangingPunct="0">
              <a:lnSpc>
                <a:spcPct val="80000"/>
              </a:lnSpc>
            </a:pPr>
            <a:r>
              <a:rPr lang="en-US" sz="1600" dirty="0">
                <a:solidFill>
                  <a:srgbClr val="0066FF"/>
                </a:solidFill>
              </a:rPr>
              <a:t>          No</a:t>
            </a:r>
          </a:p>
          <a:p>
            <a:pPr eaLnBrk="0" hangingPunct="0">
              <a:lnSpc>
                <a:spcPct val="90000"/>
              </a:lnSpc>
            </a:pPr>
            <a:r>
              <a:rPr lang="en-US" sz="1600" dirty="0">
                <a:solidFill>
                  <a:srgbClr val="0066FF"/>
                </a:solidFill>
              </a:rPr>
              <a:t>          No</a:t>
            </a:r>
            <a:r>
              <a:rPr lang="en-US" sz="1600" dirty="0"/>
              <a:t> </a:t>
            </a:r>
            <a:endParaRPr lang="en-US" sz="1700" dirty="0"/>
          </a:p>
        </p:txBody>
      </p:sp>
      <p:sp>
        <p:nvSpPr>
          <p:cNvPr id="31757" name="Text Box 14"/>
          <p:cNvSpPr txBox="1">
            <a:spLocks noChangeArrowheads="1"/>
          </p:cNvSpPr>
          <p:nvPr/>
        </p:nvSpPr>
        <p:spPr bwMode="auto">
          <a:xfrm>
            <a:off x="-47625" y="3652838"/>
            <a:ext cx="1752600" cy="2317750"/>
          </a:xfrm>
          <a:prstGeom prst="rect">
            <a:avLst/>
          </a:prstGeom>
          <a:noFill/>
          <a:ln w="9525">
            <a:noFill/>
            <a:miter lim="800000"/>
            <a:headEnd/>
            <a:tailEnd/>
          </a:ln>
        </p:spPr>
        <p:txBody>
          <a:bodyPr>
            <a:spAutoFit/>
          </a:bodyPr>
          <a:lstStyle/>
          <a:p>
            <a:pPr eaLnBrk="0" hangingPunct="0">
              <a:lnSpc>
                <a:spcPct val="80000"/>
              </a:lnSpc>
            </a:pPr>
            <a:r>
              <a:rPr lang="en-US" dirty="0">
                <a:solidFill>
                  <a:schemeClr val="tx2"/>
                </a:solidFill>
              </a:rPr>
              <a:t>   Observed ?</a:t>
            </a:r>
            <a:endParaRPr lang="en-US" sz="1700" dirty="0">
              <a:solidFill>
                <a:schemeClr val="bg1"/>
              </a:solidFill>
            </a:endParaRPr>
          </a:p>
          <a:p>
            <a:pPr eaLnBrk="0" hangingPunct="0">
              <a:lnSpc>
                <a:spcPct val="80000"/>
              </a:lnSpc>
            </a:pPr>
            <a:r>
              <a:rPr lang="en-US" sz="1600" dirty="0"/>
              <a:t>         Yes</a:t>
            </a:r>
          </a:p>
          <a:p>
            <a:pPr eaLnBrk="0" hangingPunct="0">
              <a:lnSpc>
                <a:spcPct val="90000"/>
              </a:lnSpc>
            </a:pPr>
            <a:r>
              <a:rPr lang="en-US" sz="1600" dirty="0"/>
              <a:t>         </a:t>
            </a:r>
            <a:r>
              <a:rPr lang="en-US" sz="1600" dirty="0">
                <a:solidFill>
                  <a:srgbClr val="CCCCFF"/>
                </a:solidFill>
              </a:rPr>
              <a:t> </a:t>
            </a:r>
            <a:r>
              <a:rPr lang="en-US" sz="1600" dirty="0">
                <a:solidFill>
                  <a:srgbClr val="0066FF"/>
                </a:solidFill>
              </a:rPr>
              <a:t>No</a:t>
            </a:r>
          </a:p>
          <a:p>
            <a:pPr eaLnBrk="0" hangingPunct="0">
              <a:lnSpc>
                <a:spcPct val="90000"/>
              </a:lnSpc>
            </a:pPr>
            <a:r>
              <a:rPr lang="en-US" sz="1600" dirty="0">
                <a:solidFill>
                  <a:srgbClr val="0066FF"/>
                </a:solidFill>
              </a:rPr>
              <a:t>          No</a:t>
            </a:r>
          </a:p>
          <a:p>
            <a:pPr eaLnBrk="0" hangingPunct="0">
              <a:lnSpc>
                <a:spcPct val="90000"/>
              </a:lnSpc>
            </a:pPr>
            <a:r>
              <a:rPr lang="en-US" sz="1600" dirty="0"/>
              <a:t>         Yes</a:t>
            </a:r>
            <a:endParaRPr lang="en-US" sz="1600" dirty="0">
              <a:solidFill>
                <a:srgbClr val="CCCCFF"/>
              </a:solidFill>
            </a:endParaRPr>
          </a:p>
          <a:p>
            <a:pPr eaLnBrk="0" hangingPunct="0">
              <a:lnSpc>
                <a:spcPct val="90000"/>
              </a:lnSpc>
            </a:pPr>
            <a:r>
              <a:rPr lang="en-US" sz="1600" dirty="0">
                <a:solidFill>
                  <a:srgbClr val="CCCCFF"/>
                </a:solidFill>
              </a:rPr>
              <a:t>          </a:t>
            </a:r>
            <a:r>
              <a:rPr lang="en-US" sz="1600" dirty="0">
                <a:solidFill>
                  <a:srgbClr val="0066FF"/>
                </a:solidFill>
              </a:rPr>
              <a:t>No</a:t>
            </a:r>
          </a:p>
          <a:p>
            <a:pPr eaLnBrk="0" hangingPunct="0"/>
            <a:r>
              <a:rPr lang="en-US" sz="1600" dirty="0">
                <a:solidFill>
                  <a:srgbClr val="CCCCFF"/>
                </a:solidFill>
              </a:rPr>
              <a:t>         </a:t>
            </a:r>
            <a:r>
              <a:rPr lang="en-US" sz="1600" dirty="0"/>
              <a:t>Yes </a:t>
            </a:r>
          </a:p>
          <a:p>
            <a:pPr eaLnBrk="0" hangingPunct="0"/>
            <a:r>
              <a:rPr lang="en-US" sz="1600" dirty="0"/>
              <a:t>          </a:t>
            </a:r>
            <a:r>
              <a:rPr lang="en-US" sz="1600" dirty="0">
                <a:solidFill>
                  <a:srgbClr val="0066FF"/>
                </a:solidFill>
              </a:rPr>
              <a:t>No</a:t>
            </a:r>
          </a:p>
          <a:p>
            <a:pPr eaLnBrk="0" hangingPunct="0"/>
            <a:r>
              <a:rPr lang="en-US" sz="1600" dirty="0">
                <a:solidFill>
                  <a:srgbClr val="0066FF"/>
                </a:solidFill>
              </a:rPr>
              <a:t>          No</a:t>
            </a:r>
          </a:p>
          <a:p>
            <a:pPr eaLnBrk="0" hangingPunct="0">
              <a:lnSpc>
                <a:spcPct val="80000"/>
              </a:lnSpc>
            </a:pPr>
            <a:r>
              <a:rPr lang="en-US" sz="1600" dirty="0">
                <a:solidFill>
                  <a:srgbClr val="0066FF"/>
                </a:solidFill>
              </a:rPr>
              <a:t>          No</a:t>
            </a:r>
            <a:endParaRPr lang="en-US" sz="1700" dirty="0">
              <a:solidFill>
                <a:srgbClr val="0066FF"/>
              </a:solidFill>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533400" y="838200"/>
            <a:ext cx="8153400" cy="6019800"/>
          </a:xfrm>
          <a:noFill/>
        </p:spPr>
        <p:txBody>
          <a:bodyPr lIns="90488" tIns="44450" rIns="90488" bIns="44450"/>
          <a:lstStyle/>
          <a:p>
            <a:pPr eaLnBrk="1" hangingPunct="1">
              <a:buFont typeface="Wingdings" pitchFamily="2" charset="2"/>
              <a:buNone/>
              <a:tabLst>
                <a:tab pos="2349500" algn="l"/>
              </a:tabLst>
            </a:pPr>
            <a:r>
              <a:rPr lang="en-US" sz="2700" dirty="0" smtClean="0"/>
              <a:t>	</a:t>
            </a:r>
            <a:r>
              <a:rPr lang="en-US" sz="2300" dirty="0" smtClean="0"/>
              <a:t>Participation into the program is in many cases the decision of the individuals or the program managers. There is no guarantee that the group of program participants has similar characteristics to the group of non-participants.</a:t>
            </a:r>
          </a:p>
          <a:p>
            <a:pPr eaLnBrk="1" hangingPunct="1">
              <a:buFont typeface="Wingdings" pitchFamily="2" charset="2"/>
              <a:buNone/>
              <a:tabLst>
                <a:tab pos="2349500" algn="l"/>
              </a:tabLst>
            </a:pPr>
            <a:r>
              <a:rPr lang="en-US" sz="2300" dirty="0" smtClean="0"/>
              <a:t>		Examples:</a:t>
            </a:r>
          </a:p>
          <a:p>
            <a:pPr eaLnBrk="1" hangingPunct="1">
              <a:buFont typeface="Wingdings" pitchFamily="2" charset="2"/>
              <a:buNone/>
              <a:tabLst>
                <a:tab pos="2349500" algn="l"/>
              </a:tabLst>
            </a:pPr>
            <a:r>
              <a:rPr lang="en-US" sz="2300" dirty="0" smtClean="0"/>
              <a:t>	- Voluntary participation of individuals in program</a:t>
            </a:r>
          </a:p>
          <a:p>
            <a:pPr eaLnBrk="1" hangingPunct="1">
              <a:buFont typeface="Wingdings" pitchFamily="2" charset="2"/>
              <a:buNone/>
              <a:tabLst>
                <a:tab pos="2349500" algn="l"/>
              </a:tabLst>
            </a:pPr>
            <a:r>
              <a:rPr lang="en-US" sz="2300" dirty="0" smtClean="0"/>
              <a:t>	- Targeted placement of program services across communities</a:t>
            </a:r>
          </a:p>
          <a:p>
            <a:pPr eaLnBrk="1" hangingPunct="1">
              <a:buFont typeface="Wingdings" pitchFamily="2" charset="2"/>
              <a:buNone/>
              <a:tabLst>
                <a:tab pos="2349500" algn="l"/>
              </a:tabLst>
            </a:pPr>
            <a:endParaRPr lang="en-US" sz="2300" dirty="0" smtClean="0"/>
          </a:p>
          <a:p>
            <a:pPr eaLnBrk="1" hangingPunct="1">
              <a:lnSpc>
                <a:spcPct val="95000"/>
              </a:lnSpc>
              <a:buFont typeface="Wingdings" pitchFamily="2" charset="2"/>
              <a:buNone/>
              <a:tabLst>
                <a:tab pos="2349500" algn="l"/>
              </a:tabLst>
            </a:pPr>
            <a:r>
              <a:rPr lang="en-US" sz="2300" dirty="0" smtClean="0"/>
              <a:t>Problem if selection on basis of unobserved factors: Selection Bias</a:t>
            </a:r>
          </a:p>
        </p:txBody>
      </p:sp>
      <p:sp>
        <p:nvSpPr>
          <p:cNvPr id="32771" name="Text Box 3"/>
          <p:cNvSpPr txBox="1">
            <a:spLocks noChangeArrowheads="1"/>
          </p:cNvSpPr>
          <p:nvPr/>
        </p:nvSpPr>
        <p:spPr bwMode="auto">
          <a:xfrm>
            <a:off x="533400" y="115888"/>
            <a:ext cx="6235700" cy="822325"/>
          </a:xfrm>
          <a:prstGeom prst="rect">
            <a:avLst/>
          </a:prstGeom>
          <a:noFill/>
          <a:ln w="9525">
            <a:noFill/>
            <a:miter lim="800000"/>
            <a:headEnd/>
            <a:tailEnd/>
          </a:ln>
        </p:spPr>
        <p:txBody>
          <a:bodyPr wrap="none">
            <a:spAutoFit/>
          </a:bodyPr>
          <a:lstStyle/>
          <a:p>
            <a:pPr eaLnBrk="0" hangingPunct="0"/>
            <a:r>
              <a:rPr lang="en-US" sz="2400" dirty="0">
                <a:solidFill>
                  <a:schemeClr val="tx2"/>
                </a:solidFill>
              </a:rPr>
              <a:t>Key Issues to consider for evaluation design:</a:t>
            </a:r>
          </a:p>
          <a:p>
            <a:pPr eaLnBrk="0" hangingPunct="0"/>
            <a:r>
              <a:rPr lang="en-US" sz="2400" dirty="0">
                <a:solidFill>
                  <a:schemeClr val="tx2"/>
                </a:solidFill>
              </a:rPr>
              <a:t>II. Selection into the program</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2"/>
          <p:cNvSpPr>
            <a:spLocks noChangeShapeType="1"/>
          </p:cNvSpPr>
          <p:nvPr/>
        </p:nvSpPr>
        <p:spPr bwMode="auto">
          <a:xfrm>
            <a:off x="9212263" y="1219200"/>
            <a:ext cx="0" cy="5638800"/>
          </a:xfrm>
          <a:prstGeom prst="line">
            <a:avLst/>
          </a:prstGeom>
          <a:noFill/>
          <a:ln w="19050">
            <a:solidFill>
              <a:schemeClr val="tx1"/>
            </a:solidFill>
            <a:round/>
            <a:headEnd/>
            <a:tailEnd/>
          </a:ln>
        </p:spPr>
        <p:txBody>
          <a:bodyPr wrap="none" anchor="ctr"/>
          <a:lstStyle/>
          <a:p>
            <a:endParaRPr lang="en-ZA" dirty="0"/>
          </a:p>
        </p:txBody>
      </p:sp>
      <p:sp>
        <p:nvSpPr>
          <p:cNvPr id="33795" name="Rectangle 3"/>
          <p:cNvSpPr>
            <a:spLocks noChangeArrowheads="1"/>
          </p:cNvSpPr>
          <p:nvPr/>
        </p:nvSpPr>
        <p:spPr bwMode="auto">
          <a:xfrm>
            <a:off x="609600" y="0"/>
            <a:ext cx="7772400" cy="990600"/>
          </a:xfrm>
          <a:prstGeom prst="rect">
            <a:avLst/>
          </a:prstGeom>
          <a:noFill/>
          <a:ln w="9525">
            <a:noFill/>
            <a:miter lim="800000"/>
            <a:headEnd/>
            <a:tailEnd/>
          </a:ln>
        </p:spPr>
        <p:txBody>
          <a:bodyPr anchor="ctr"/>
          <a:lstStyle/>
          <a:p>
            <a:endParaRPr lang="en-GB" sz="3600" b="1" dirty="0"/>
          </a:p>
        </p:txBody>
      </p:sp>
      <p:sp>
        <p:nvSpPr>
          <p:cNvPr id="33796" name="Rectangle 4"/>
          <p:cNvSpPr>
            <a:spLocks noChangeArrowheads="1"/>
          </p:cNvSpPr>
          <p:nvPr/>
        </p:nvSpPr>
        <p:spPr bwMode="auto">
          <a:xfrm>
            <a:off x="685800" y="0"/>
            <a:ext cx="7772400" cy="914400"/>
          </a:xfrm>
          <a:prstGeom prst="rect">
            <a:avLst/>
          </a:prstGeom>
          <a:noFill/>
          <a:ln w="9525">
            <a:noFill/>
            <a:miter lim="800000"/>
            <a:headEnd/>
            <a:tailEnd/>
          </a:ln>
        </p:spPr>
        <p:txBody>
          <a:bodyPr anchor="ctr"/>
          <a:lstStyle/>
          <a:p>
            <a:r>
              <a:rPr lang="en-US" sz="2600" b="1" dirty="0"/>
              <a:t>Simple Conceptual Framework of health outcomes </a:t>
            </a:r>
            <a:r>
              <a:rPr lang="en-US" sz="2000" b="1" dirty="0"/>
              <a:t>(Individual participation in program)</a:t>
            </a:r>
            <a:endParaRPr lang="en-US" sz="2600" b="1" dirty="0">
              <a:solidFill>
                <a:srgbClr val="33A49B"/>
              </a:solidFill>
            </a:endParaRPr>
          </a:p>
        </p:txBody>
      </p:sp>
      <p:sp>
        <p:nvSpPr>
          <p:cNvPr id="33797" name="Text Box 5"/>
          <p:cNvSpPr txBox="1">
            <a:spLocks noChangeArrowheads="1"/>
          </p:cNvSpPr>
          <p:nvPr/>
        </p:nvSpPr>
        <p:spPr bwMode="auto">
          <a:xfrm>
            <a:off x="1676400" y="1271588"/>
            <a:ext cx="2743200" cy="1503362"/>
          </a:xfrm>
          <a:prstGeom prst="rect">
            <a:avLst/>
          </a:prstGeom>
          <a:noFill/>
          <a:ln w="9525">
            <a:solidFill>
              <a:schemeClr val="tx1"/>
            </a:solidFill>
            <a:miter lim="800000"/>
            <a:headEnd/>
            <a:tailEnd/>
          </a:ln>
        </p:spPr>
        <p:txBody>
          <a:bodyPr>
            <a:spAutoFit/>
          </a:bodyPr>
          <a:lstStyle/>
          <a:p>
            <a:pPr eaLnBrk="0" hangingPunct="0">
              <a:lnSpc>
                <a:spcPct val="80000"/>
              </a:lnSpc>
            </a:pPr>
            <a:r>
              <a:rPr lang="en-US" dirty="0">
                <a:solidFill>
                  <a:srgbClr val="00FF00"/>
                </a:solidFill>
              </a:rPr>
              <a:t>   Individual / Household</a:t>
            </a:r>
            <a:endParaRPr lang="en-US" dirty="0">
              <a:solidFill>
                <a:srgbClr val="00E400"/>
              </a:solidFill>
            </a:endParaRPr>
          </a:p>
          <a:p>
            <a:pPr eaLnBrk="0" hangingPunct="0">
              <a:lnSpc>
                <a:spcPct val="80000"/>
              </a:lnSpc>
            </a:pPr>
            <a:r>
              <a:rPr lang="en-US" sz="1700" dirty="0">
                <a:solidFill>
                  <a:schemeClr val="bg1"/>
                </a:solidFill>
              </a:rPr>
              <a:t>   </a:t>
            </a:r>
            <a:r>
              <a:rPr lang="en-US" sz="1600" dirty="0"/>
              <a:t>- Age</a:t>
            </a:r>
          </a:p>
          <a:p>
            <a:pPr eaLnBrk="0" hangingPunct="0">
              <a:lnSpc>
                <a:spcPct val="80000"/>
              </a:lnSpc>
            </a:pPr>
            <a:r>
              <a:rPr lang="en-US" sz="1600" dirty="0"/>
              <a:t>   - Education</a:t>
            </a:r>
          </a:p>
          <a:p>
            <a:pPr eaLnBrk="0" hangingPunct="0">
              <a:lnSpc>
                <a:spcPct val="80000"/>
              </a:lnSpc>
            </a:pPr>
            <a:r>
              <a:rPr lang="en-US" sz="1600" dirty="0"/>
              <a:t>   - Household wealth/SES</a:t>
            </a:r>
          </a:p>
          <a:p>
            <a:pPr eaLnBrk="0" hangingPunct="0">
              <a:lnSpc>
                <a:spcPct val="80000"/>
              </a:lnSpc>
            </a:pPr>
            <a:r>
              <a:rPr lang="en-US" sz="1600" dirty="0"/>
              <a:t>   - Preferences</a:t>
            </a:r>
          </a:p>
          <a:p>
            <a:pPr eaLnBrk="0" hangingPunct="0">
              <a:lnSpc>
                <a:spcPct val="80000"/>
              </a:lnSpc>
            </a:pPr>
            <a:r>
              <a:rPr lang="en-US" sz="1600" dirty="0"/>
              <a:t>   - Risk aversion</a:t>
            </a:r>
          </a:p>
          <a:p>
            <a:pPr eaLnBrk="0" hangingPunct="0">
              <a:lnSpc>
                <a:spcPct val="80000"/>
              </a:lnSpc>
            </a:pPr>
            <a:r>
              <a:rPr lang="en-US" sz="1600" dirty="0"/>
              <a:t>   - Biological endowments</a:t>
            </a:r>
          </a:p>
        </p:txBody>
      </p:sp>
      <p:sp>
        <p:nvSpPr>
          <p:cNvPr id="33798" name="Text Box 6"/>
          <p:cNvSpPr txBox="1">
            <a:spLocks noChangeArrowheads="1"/>
          </p:cNvSpPr>
          <p:nvPr/>
        </p:nvSpPr>
        <p:spPr bwMode="auto">
          <a:xfrm>
            <a:off x="1676400" y="3921125"/>
            <a:ext cx="3200400" cy="803275"/>
          </a:xfrm>
          <a:prstGeom prst="rect">
            <a:avLst/>
          </a:prstGeom>
          <a:noFill/>
          <a:ln w="9525">
            <a:solidFill>
              <a:schemeClr val="tx1"/>
            </a:solidFill>
            <a:miter lim="800000"/>
            <a:headEnd/>
            <a:tailEnd/>
          </a:ln>
        </p:spPr>
        <p:txBody>
          <a:bodyPr lIns="73152" rIns="27432">
            <a:spAutoFit/>
          </a:bodyPr>
          <a:lstStyle/>
          <a:p>
            <a:pPr eaLnBrk="0" hangingPunct="0">
              <a:lnSpc>
                <a:spcPct val="90000"/>
              </a:lnSpc>
            </a:pPr>
            <a:r>
              <a:rPr lang="en-US" dirty="0">
                <a:solidFill>
                  <a:srgbClr val="00FF00"/>
                </a:solidFill>
              </a:rPr>
              <a:t>Health Service Supply / Community</a:t>
            </a:r>
            <a:endParaRPr lang="en-US" dirty="0">
              <a:solidFill>
                <a:schemeClr val="bg1"/>
              </a:solidFill>
            </a:endParaRPr>
          </a:p>
          <a:p>
            <a:pPr eaLnBrk="0" hangingPunct="0">
              <a:lnSpc>
                <a:spcPct val="80000"/>
              </a:lnSpc>
            </a:pPr>
            <a:r>
              <a:rPr lang="en-US" sz="1700" dirty="0">
                <a:solidFill>
                  <a:schemeClr val="bg1"/>
                </a:solidFill>
              </a:rPr>
              <a:t>  </a:t>
            </a:r>
            <a:endParaRPr lang="en-US" dirty="0"/>
          </a:p>
        </p:txBody>
      </p:sp>
      <p:sp>
        <p:nvSpPr>
          <p:cNvPr id="33799" name="Text Box 7"/>
          <p:cNvSpPr txBox="1">
            <a:spLocks noChangeArrowheads="1"/>
          </p:cNvSpPr>
          <p:nvPr/>
        </p:nvSpPr>
        <p:spPr bwMode="auto">
          <a:xfrm>
            <a:off x="5486400" y="1447800"/>
            <a:ext cx="1600200" cy="766763"/>
          </a:xfrm>
          <a:prstGeom prst="rect">
            <a:avLst/>
          </a:prstGeom>
          <a:noFill/>
          <a:ln w="19050">
            <a:solidFill>
              <a:schemeClr val="tx1"/>
            </a:solidFill>
            <a:miter lim="800000"/>
            <a:headEnd/>
            <a:tailEnd/>
          </a:ln>
        </p:spPr>
        <p:txBody>
          <a:bodyPr tIns="91440">
            <a:spAutoFit/>
          </a:bodyPr>
          <a:lstStyle/>
          <a:p>
            <a:pPr algn="ctr" eaLnBrk="0" hangingPunct="0"/>
            <a:r>
              <a:rPr lang="en-US" sz="2000" dirty="0"/>
              <a:t>Program participation</a:t>
            </a:r>
          </a:p>
        </p:txBody>
      </p:sp>
      <p:sp>
        <p:nvSpPr>
          <p:cNvPr id="33800" name="Text Box 8"/>
          <p:cNvSpPr txBox="1">
            <a:spLocks noChangeArrowheads="1"/>
          </p:cNvSpPr>
          <p:nvPr/>
        </p:nvSpPr>
        <p:spPr bwMode="auto">
          <a:xfrm>
            <a:off x="7661275" y="2635250"/>
            <a:ext cx="1387475" cy="720725"/>
          </a:xfrm>
          <a:prstGeom prst="rect">
            <a:avLst/>
          </a:prstGeom>
          <a:noFill/>
          <a:ln w="19050">
            <a:solidFill>
              <a:schemeClr val="tx1"/>
            </a:solidFill>
            <a:miter lim="800000"/>
            <a:headEnd/>
            <a:tailEnd/>
          </a:ln>
        </p:spPr>
        <p:txBody>
          <a:bodyPr>
            <a:spAutoFit/>
          </a:bodyPr>
          <a:lstStyle/>
          <a:p>
            <a:pPr eaLnBrk="0" hangingPunct="0"/>
            <a:r>
              <a:rPr lang="en-US" sz="2000" dirty="0"/>
              <a:t>Healthy</a:t>
            </a:r>
          </a:p>
          <a:p>
            <a:pPr eaLnBrk="0" hangingPunct="0"/>
            <a:r>
              <a:rPr lang="en-US" sz="2000" dirty="0"/>
              <a:t>Behavior</a:t>
            </a:r>
            <a:endParaRPr lang="en-US" sz="1900" dirty="0"/>
          </a:p>
        </p:txBody>
      </p:sp>
      <p:sp>
        <p:nvSpPr>
          <p:cNvPr id="33801" name="Line 9"/>
          <p:cNvSpPr>
            <a:spLocks noChangeShapeType="1"/>
          </p:cNvSpPr>
          <p:nvPr/>
        </p:nvSpPr>
        <p:spPr bwMode="auto">
          <a:xfrm>
            <a:off x="4419600" y="1905000"/>
            <a:ext cx="1066800" cy="0"/>
          </a:xfrm>
          <a:prstGeom prst="line">
            <a:avLst/>
          </a:prstGeom>
          <a:noFill/>
          <a:ln w="19050">
            <a:solidFill>
              <a:schemeClr val="tx1"/>
            </a:solidFill>
            <a:round/>
            <a:headEnd/>
            <a:tailEnd type="triangle" w="med" len="med"/>
          </a:ln>
        </p:spPr>
        <p:txBody>
          <a:bodyPr wrap="none" anchor="ctr"/>
          <a:lstStyle/>
          <a:p>
            <a:endParaRPr lang="en-ZA" dirty="0"/>
          </a:p>
        </p:txBody>
      </p:sp>
      <p:sp>
        <p:nvSpPr>
          <p:cNvPr id="33802" name="Line 10"/>
          <p:cNvSpPr>
            <a:spLocks noChangeShapeType="1"/>
          </p:cNvSpPr>
          <p:nvPr/>
        </p:nvSpPr>
        <p:spPr bwMode="auto">
          <a:xfrm flipV="1">
            <a:off x="4876800" y="3200400"/>
            <a:ext cx="2667000" cy="685800"/>
          </a:xfrm>
          <a:prstGeom prst="line">
            <a:avLst/>
          </a:prstGeom>
          <a:noFill/>
          <a:ln w="19050">
            <a:solidFill>
              <a:schemeClr val="tx1"/>
            </a:solidFill>
            <a:round/>
            <a:headEnd/>
            <a:tailEnd type="triangle" w="med" len="med"/>
          </a:ln>
        </p:spPr>
        <p:txBody>
          <a:bodyPr wrap="none" anchor="ctr"/>
          <a:lstStyle/>
          <a:p>
            <a:endParaRPr lang="en-ZA" dirty="0"/>
          </a:p>
        </p:txBody>
      </p:sp>
      <p:sp>
        <p:nvSpPr>
          <p:cNvPr id="33803" name="Line 11"/>
          <p:cNvSpPr>
            <a:spLocks noChangeShapeType="1"/>
          </p:cNvSpPr>
          <p:nvPr/>
        </p:nvSpPr>
        <p:spPr bwMode="auto">
          <a:xfrm>
            <a:off x="7086600" y="2133600"/>
            <a:ext cx="533400" cy="685800"/>
          </a:xfrm>
          <a:prstGeom prst="line">
            <a:avLst/>
          </a:prstGeom>
          <a:noFill/>
          <a:ln w="19050">
            <a:solidFill>
              <a:schemeClr val="tx1"/>
            </a:solidFill>
            <a:round/>
            <a:headEnd/>
            <a:tailEnd type="triangle" w="med" len="med"/>
          </a:ln>
        </p:spPr>
        <p:txBody>
          <a:bodyPr wrap="none" anchor="ctr"/>
          <a:lstStyle/>
          <a:p>
            <a:endParaRPr lang="en-ZA" dirty="0"/>
          </a:p>
        </p:txBody>
      </p:sp>
      <p:sp>
        <p:nvSpPr>
          <p:cNvPr id="33804" name="Line 13"/>
          <p:cNvSpPr>
            <a:spLocks noChangeShapeType="1"/>
          </p:cNvSpPr>
          <p:nvPr/>
        </p:nvSpPr>
        <p:spPr bwMode="auto">
          <a:xfrm>
            <a:off x="4419600" y="2133600"/>
            <a:ext cx="3200400" cy="914400"/>
          </a:xfrm>
          <a:prstGeom prst="line">
            <a:avLst/>
          </a:prstGeom>
          <a:noFill/>
          <a:ln w="25400">
            <a:solidFill>
              <a:schemeClr val="tx1"/>
            </a:solidFill>
            <a:round/>
            <a:headEnd/>
            <a:tailEnd type="triangle" w="med" len="med"/>
          </a:ln>
        </p:spPr>
        <p:txBody>
          <a:bodyPr/>
          <a:lstStyle/>
          <a:p>
            <a:endParaRPr lang="en-ZA" dirty="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Line 2"/>
          <p:cNvSpPr>
            <a:spLocks noChangeShapeType="1"/>
          </p:cNvSpPr>
          <p:nvPr/>
        </p:nvSpPr>
        <p:spPr bwMode="auto">
          <a:xfrm>
            <a:off x="9212263" y="1219200"/>
            <a:ext cx="0" cy="5638800"/>
          </a:xfrm>
          <a:prstGeom prst="line">
            <a:avLst/>
          </a:prstGeom>
          <a:noFill/>
          <a:ln w="19050">
            <a:solidFill>
              <a:schemeClr val="tx1"/>
            </a:solidFill>
            <a:round/>
            <a:headEnd/>
            <a:tailEnd/>
          </a:ln>
        </p:spPr>
        <p:txBody>
          <a:bodyPr wrap="none" anchor="ctr"/>
          <a:lstStyle/>
          <a:p>
            <a:endParaRPr lang="en-ZA" dirty="0"/>
          </a:p>
        </p:txBody>
      </p:sp>
      <p:sp>
        <p:nvSpPr>
          <p:cNvPr id="34819" name="Rectangle 3"/>
          <p:cNvSpPr>
            <a:spLocks noChangeArrowheads="1"/>
          </p:cNvSpPr>
          <p:nvPr/>
        </p:nvSpPr>
        <p:spPr bwMode="auto">
          <a:xfrm>
            <a:off x="609600" y="0"/>
            <a:ext cx="7772400" cy="990600"/>
          </a:xfrm>
          <a:prstGeom prst="rect">
            <a:avLst/>
          </a:prstGeom>
          <a:noFill/>
          <a:ln w="9525">
            <a:noFill/>
            <a:miter lim="800000"/>
            <a:headEnd/>
            <a:tailEnd/>
          </a:ln>
        </p:spPr>
        <p:txBody>
          <a:bodyPr anchor="ctr"/>
          <a:lstStyle/>
          <a:p>
            <a:endParaRPr lang="en-GB" sz="3600" b="1" dirty="0"/>
          </a:p>
        </p:txBody>
      </p:sp>
      <p:sp>
        <p:nvSpPr>
          <p:cNvPr id="34820" name="Rectangle 4"/>
          <p:cNvSpPr>
            <a:spLocks noChangeArrowheads="1"/>
          </p:cNvSpPr>
          <p:nvPr/>
        </p:nvSpPr>
        <p:spPr bwMode="auto">
          <a:xfrm>
            <a:off x="685800" y="0"/>
            <a:ext cx="7772400" cy="914400"/>
          </a:xfrm>
          <a:prstGeom prst="rect">
            <a:avLst/>
          </a:prstGeom>
          <a:noFill/>
          <a:ln w="9525">
            <a:noFill/>
            <a:miter lim="800000"/>
            <a:headEnd/>
            <a:tailEnd/>
          </a:ln>
        </p:spPr>
        <p:txBody>
          <a:bodyPr anchor="ctr"/>
          <a:lstStyle/>
          <a:p>
            <a:r>
              <a:rPr lang="en-US" sz="2600" b="1" dirty="0"/>
              <a:t>Simple Conceptual Framework of health outcomes</a:t>
            </a:r>
            <a:br>
              <a:rPr lang="en-US" sz="2600" b="1" dirty="0"/>
            </a:br>
            <a:r>
              <a:rPr lang="en-US" sz="2000" b="1" dirty="0"/>
              <a:t>(presence of program in community)</a:t>
            </a:r>
            <a:endParaRPr lang="en-US" sz="2000" b="1" dirty="0">
              <a:solidFill>
                <a:srgbClr val="33A49B"/>
              </a:solidFill>
            </a:endParaRPr>
          </a:p>
        </p:txBody>
      </p:sp>
      <p:sp>
        <p:nvSpPr>
          <p:cNvPr id="34821" name="Text Box 5"/>
          <p:cNvSpPr txBox="1">
            <a:spLocks noChangeArrowheads="1"/>
          </p:cNvSpPr>
          <p:nvPr/>
        </p:nvSpPr>
        <p:spPr bwMode="auto">
          <a:xfrm>
            <a:off x="1676400" y="1736725"/>
            <a:ext cx="2743200" cy="320675"/>
          </a:xfrm>
          <a:prstGeom prst="rect">
            <a:avLst/>
          </a:prstGeom>
          <a:noFill/>
          <a:ln w="9525">
            <a:solidFill>
              <a:schemeClr val="tx1"/>
            </a:solidFill>
            <a:miter lim="800000"/>
            <a:headEnd/>
            <a:tailEnd/>
          </a:ln>
        </p:spPr>
        <p:txBody>
          <a:bodyPr>
            <a:spAutoFit/>
          </a:bodyPr>
          <a:lstStyle/>
          <a:p>
            <a:pPr eaLnBrk="0" hangingPunct="0">
              <a:lnSpc>
                <a:spcPct val="80000"/>
              </a:lnSpc>
            </a:pPr>
            <a:r>
              <a:rPr lang="en-US" dirty="0">
                <a:solidFill>
                  <a:srgbClr val="00FF00"/>
                </a:solidFill>
              </a:rPr>
              <a:t>   Individual / Household</a:t>
            </a:r>
            <a:endParaRPr lang="en-US" sz="1700" dirty="0"/>
          </a:p>
        </p:txBody>
      </p:sp>
      <p:sp>
        <p:nvSpPr>
          <p:cNvPr id="34822" name="Text Box 6"/>
          <p:cNvSpPr txBox="1">
            <a:spLocks noChangeArrowheads="1"/>
          </p:cNvSpPr>
          <p:nvPr/>
        </p:nvSpPr>
        <p:spPr bwMode="auto">
          <a:xfrm>
            <a:off x="1600200" y="4149725"/>
            <a:ext cx="2743200" cy="1835150"/>
          </a:xfrm>
          <a:prstGeom prst="rect">
            <a:avLst/>
          </a:prstGeom>
          <a:noFill/>
          <a:ln w="9525">
            <a:solidFill>
              <a:schemeClr val="tx1"/>
            </a:solidFill>
            <a:miter lim="800000"/>
            <a:headEnd/>
            <a:tailEnd/>
          </a:ln>
        </p:spPr>
        <p:txBody>
          <a:bodyPr lIns="73152" rIns="27432">
            <a:spAutoFit/>
          </a:bodyPr>
          <a:lstStyle/>
          <a:p>
            <a:pPr eaLnBrk="0" hangingPunct="0">
              <a:lnSpc>
                <a:spcPct val="90000"/>
              </a:lnSpc>
            </a:pPr>
            <a:r>
              <a:rPr lang="en-US" dirty="0">
                <a:solidFill>
                  <a:srgbClr val="00FF00"/>
                </a:solidFill>
              </a:rPr>
              <a:t>Community </a:t>
            </a:r>
          </a:p>
          <a:p>
            <a:pPr eaLnBrk="0" hangingPunct="0">
              <a:lnSpc>
                <a:spcPct val="90000"/>
              </a:lnSpc>
            </a:pPr>
            <a:r>
              <a:rPr lang="en-US" dirty="0">
                <a:solidFill>
                  <a:srgbClr val="00FF00"/>
                </a:solidFill>
              </a:rPr>
              <a:t> </a:t>
            </a:r>
            <a:r>
              <a:rPr lang="en-US" dirty="0"/>
              <a:t>- Schools</a:t>
            </a:r>
          </a:p>
          <a:p>
            <a:pPr eaLnBrk="0" hangingPunct="0">
              <a:lnSpc>
                <a:spcPct val="90000"/>
              </a:lnSpc>
            </a:pPr>
            <a:r>
              <a:rPr lang="en-US" dirty="0"/>
              <a:t> - Non-program health </a:t>
            </a:r>
          </a:p>
          <a:p>
            <a:pPr eaLnBrk="0" hangingPunct="0">
              <a:lnSpc>
                <a:spcPct val="90000"/>
              </a:lnSpc>
            </a:pPr>
            <a:r>
              <a:rPr lang="en-US" dirty="0"/>
              <a:t>    service sources</a:t>
            </a:r>
          </a:p>
          <a:p>
            <a:pPr eaLnBrk="0" hangingPunct="0">
              <a:lnSpc>
                <a:spcPct val="90000"/>
              </a:lnSpc>
              <a:buFontTx/>
              <a:buChar char="-"/>
            </a:pPr>
            <a:r>
              <a:rPr lang="en-US" dirty="0"/>
              <a:t> Community leaders of</a:t>
            </a:r>
          </a:p>
          <a:p>
            <a:pPr eaLnBrk="0" hangingPunct="0">
              <a:lnSpc>
                <a:spcPct val="90000"/>
              </a:lnSpc>
            </a:pPr>
            <a:r>
              <a:rPr lang="en-US" dirty="0"/>
              <a:t>    opinion and influence</a:t>
            </a:r>
          </a:p>
          <a:p>
            <a:pPr eaLnBrk="0" hangingPunct="0">
              <a:lnSpc>
                <a:spcPct val="90000"/>
              </a:lnSpc>
              <a:buFontTx/>
              <a:buChar char="-"/>
            </a:pPr>
            <a:r>
              <a:rPr lang="en-US" dirty="0"/>
              <a:t> Sanitation</a:t>
            </a:r>
            <a:r>
              <a:rPr lang="en-US" sz="1700" dirty="0">
                <a:solidFill>
                  <a:schemeClr val="bg1"/>
                </a:solidFill>
              </a:rPr>
              <a:t>  </a:t>
            </a:r>
            <a:endParaRPr lang="en-US" dirty="0"/>
          </a:p>
        </p:txBody>
      </p:sp>
      <p:sp>
        <p:nvSpPr>
          <p:cNvPr id="34823" name="Text Box 7"/>
          <p:cNvSpPr txBox="1">
            <a:spLocks noChangeArrowheads="1"/>
          </p:cNvSpPr>
          <p:nvPr/>
        </p:nvSpPr>
        <p:spPr bwMode="auto">
          <a:xfrm>
            <a:off x="5105400" y="4110038"/>
            <a:ext cx="1600200" cy="766762"/>
          </a:xfrm>
          <a:prstGeom prst="rect">
            <a:avLst/>
          </a:prstGeom>
          <a:noFill/>
          <a:ln w="19050">
            <a:solidFill>
              <a:schemeClr val="tx1"/>
            </a:solidFill>
            <a:miter lim="800000"/>
            <a:headEnd/>
            <a:tailEnd/>
          </a:ln>
        </p:spPr>
        <p:txBody>
          <a:bodyPr tIns="91440">
            <a:spAutoFit/>
          </a:bodyPr>
          <a:lstStyle/>
          <a:p>
            <a:pPr algn="ctr" eaLnBrk="0" hangingPunct="0"/>
            <a:r>
              <a:rPr lang="en-US" sz="2000" dirty="0"/>
              <a:t>Program presence</a:t>
            </a:r>
          </a:p>
        </p:txBody>
      </p:sp>
      <p:sp>
        <p:nvSpPr>
          <p:cNvPr id="34824" name="Text Box 8"/>
          <p:cNvSpPr txBox="1">
            <a:spLocks noChangeArrowheads="1"/>
          </p:cNvSpPr>
          <p:nvPr/>
        </p:nvSpPr>
        <p:spPr bwMode="auto">
          <a:xfrm>
            <a:off x="7239000" y="2635250"/>
            <a:ext cx="1387475" cy="720725"/>
          </a:xfrm>
          <a:prstGeom prst="rect">
            <a:avLst/>
          </a:prstGeom>
          <a:noFill/>
          <a:ln w="19050">
            <a:solidFill>
              <a:schemeClr val="tx1"/>
            </a:solidFill>
            <a:miter lim="800000"/>
            <a:headEnd/>
            <a:tailEnd/>
          </a:ln>
        </p:spPr>
        <p:txBody>
          <a:bodyPr>
            <a:spAutoFit/>
          </a:bodyPr>
          <a:lstStyle/>
          <a:p>
            <a:pPr eaLnBrk="0" hangingPunct="0"/>
            <a:r>
              <a:rPr lang="en-US" sz="2000" dirty="0"/>
              <a:t>Healthy</a:t>
            </a:r>
          </a:p>
          <a:p>
            <a:pPr eaLnBrk="0" hangingPunct="0"/>
            <a:r>
              <a:rPr lang="en-US" sz="2000" dirty="0"/>
              <a:t>Behavior</a:t>
            </a:r>
            <a:endParaRPr lang="en-US" sz="1900" dirty="0"/>
          </a:p>
        </p:txBody>
      </p:sp>
      <p:sp>
        <p:nvSpPr>
          <p:cNvPr id="34825" name="Line 10"/>
          <p:cNvSpPr>
            <a:spLocks noChangeShapeType="1"/>
          </p:cNvSpPr>
          <p:nvPr/>
        </p:nvSpPr>
        <p:spPr bwMode="auto">
          <a:xfrm flipV="1">
            <a:off x="4343400" y="3048000"/>
            <a:ext cx="2743200" cy="1066800"/>
          </a:xfrm>
          <a:prstGeom prst="line">
            <a:avLst/>
          </a:prstGeom>
          <a:noFill/>
          <a:ln w="19050">
            <a:solidFill>
              <a:schemeClr val="tx1"/>
            </a:solidFill>
            <a:round/>
            <a:headEnd/>
            <a:tailEnd type="triangle" w="med" len="med"/>
          </a:ln>
        </p:spPr>
        <p:txBody>
          <a:bodyPr wrap="none" anchor="ctr"/>
          <a:lstStyle/>
          <a:p>
            <a:endParaRPr lang="en-ZA" dirty="0"/>
          </a:p>
        </p:txBody>
      </p:sp>
      <p:sp>
        <p:nvSpPr>
          <p:cNvPr id="34826" name="Line 12"/>
          <p:cNvSpPr>
            <a:spLocks noChangeShapeType="1"/>
          </p:cNvSpPr>
          <p:nvPr/>
        </p:nvSpPr>
        <p:spPr bwMode="auto">
          <a:xfrm>
            <a:off x="4419600" y="1905000"/>
            <a:ext cx="2743200" cy="1066800"/>
          </a:xfrm>
          <a:prstGeom prst="line">
            <a:avLst/>
          </a:prstGeom>
          <a:noFill/>
          <a:ln w="25400">
            <a:solidFill>
              <a:schemeClr val="tx1"/>
            </a:solidFill>
            <a:round/>
            <a:headEnd/>
            <a:tailEnd type="triangle" w="med" len="med"/>
          </a:ln>
        </p:spPr>
        <p:txBody>
          <a:bodyPr/>
          <a:lstStyle/>
          <a:p>
            <a:endParaRPr lang="en-ZA" dirty="0"/>
          </a:p>
        </p:txBody>
      </p:sp>
      <p:sp>
        <p:nvSpPr>
          <p:cNvPr id="34827" name="Line 13"/>
          <p:cNvSpPr>
            <a:spLocks noChangeShapeType="1"/>
          </p:cNvSpPr>
          <p:nvPr/>
        </p:nvSpPr>
        <p:spPr bwMode="auto">
          <a:xfrm flipV="1">
            <a:off x="4343400" y="4572000"/>
            <a:ext cx="762000" cy="0"/>
          </a:xfrm>
          <a:prstGeom prst="line">
            <a:avLst/>
          </a:prstGeom>
          <a:noFill/>
          <a:ln w="19050">
            <a:solidFill>
              <a:schemeClr val="tx1"/>
            </a:solidFill>
            <a:round/>
            <a:headEnd/>
            <a:tailEnd type="triangle" w="med" len="med"/>
          </a:ln>
        </p:spPr>
        <p:txBody>
          <a:bodyPr wrap="none" anchor="ctr"/>
          <a:lstStyle/>
          <a:p>
            <a:endParaRPr lang="en-ZA" dirty="0"/>
          </a:p>
        </p:txBody>
      </p:sp>
      <p:sp>
        <p:nvSpPr>
          <p:cNvPr id="34828" name="Line 16"/>
          <p:cNvSpPr>
            <a:spLocks noChangeShapeType="1"/>
          </p:cNvSpPr>
          <p:nvPr/>
        </p:nvSpPr>
        <p:spPr bwMode="auto">
          <a:xfrm flipV="1">
            <a:off x="6096000" y="3200400"/>
            <a:ext cx="1143000" cy="914400"/>
          </a:xfrm>
          <a:prstGeom prst="line">
            <a:avLst/>
          </a:prstGeom>
          <a:noFill/>
          <a:ln w="19050">
            <a:solidFill>
              <a:schemeClr val="tx1"/>
            </a:solidFill>
            <a:round/>
            <a:headEnd/>
            <a:tailEnd type="triangle" w="med" len="med"/>
          </a:ln>
        </p:spPr>
        <p:txBody>
          <a:bodyPr wrap="none" anchor="ctr"/>
          <a:lstStyle/>
          <a:p>
            <a:endParaRPr lang="en-ZA" dirty="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304800" y="1066800"/>
            <a:ext cx="8153400" cy="5486400"/>
          </a:xfrm>
          <a:noFill/>
        </p:spPr>
        <p:txBody>
          <a:bodyPr lIns="90488" tIns="44450" rIns="90488" bIns="44450"/>
          <a:lstStyle/>
          <a:p>
            <a:pPr eaLnBrk="1" hangingPunct="1">
              <a:buFont typeface="Wingdings" pitchFamily="2" charset="2"/>
              <a:buNone/>
              <a:tabLst>
                <a:tab pos="2349500" algn="l"/>
              </a:tabLst>
            </a:pPr>
            <a:r>
              <a:rPr lang="en-US" sz="2700" dirty="0" smtClean="0"/>
              <a:t>	</a:t>
            </a:r>
            <a:r>
              <a:rPr lang="en-US" sz="2300" dirty="0" smtClean="0"/>
              <a:t>So, a good evaluation design addresses both confounding and selection into the program. </a:t>
            </a:r>
          </a:p>
          <a:p>
            <a:pPr eaLnBrk="1" hangingPunct="1">
              <a:buFont typeface="Wingdings" pitchFamily="2" charset="2"/>
              <a:buNone/>
              <a:tabLst>
                <a:tab pos="2349500" algn="l"/>
              </a:tabLst>
            </a:pPr>
            <a:endParaRPr lang="en-US" sz="2300" dirty="0" smtClean="0"/>
          </a:p>
          <a:p>
            <a:pPr eaLnBrk="1" hangingPunct="1">
              <a:buFont typeface="Wingdings" pitchFamily="2" charset="2"/>
              <a:buNone/>
              <a:tabLst>
                <a:tab pos="2349500" algn="l"/>
              </a:tabLst>
            </a:pPr>
            <a:r>
              <a:rPr lang="en-US" sz="2300" dirty="0" smtClean="0"/>
              <a:t>	It also:</a:t>
            </a:r>
          </a:p>
          <a:p>
            <a:pPr eaLnBrk="1" hangingPunct="1">
              <a:buFont typeface="Wingdings" pitchFamily="2" charset="2"/>
              <a:buNone/>
              <a:tabLst>
                <a:tab pos="2349500" algn="l"/>
              </a:tabLst>
            </a:pPr>
            <a:r>
              <a:rPr lang="en-US" sz="2300" dirty="0" smtClean="0"/>
              <a:t>	-  should provide data that represent well the program target population</a:t>
            </a:r>
          </a:p>
          <a:p>
            <a:pPr eaLnBrk="1" hangingPunct="1">
              <a:buFont typeface="Wingdings" pitchFamily="2" charset="2"/>
              <a:buNone/>
              <a:tabLst>
                <a:tab pos="2349500" algn="l"/>
              </a:tabLst>
            </a:pPr>
            <a:r>
              <a:rPr lang="en-US" sz="2300" dirty="0" smtClean="0"/>
              <a:t>	- It should provide a “window of observation” that corresponds to the time needed for the program to have impact</a:t>
            </a:r>
          </a:p>
        </p:txBody>
      </p:sp>
      <p:sp>
        <p:nvSpPr>
          <p:cNvPr id="35843" name="Text Box 3"/>
          <p:cNvSpPr txBox="1">
            <a:spLocks noChangeArrowheads="1"/>
          </p:cNvSpPr>
          <p:nvPr/>
        </p:nvSpPr>
        <p:spPr bwMode="auto">
          <a:xfrm>
            <a:off x="533400" y="115888"/>
            <a:ext cx="6235700" cy="457200"/>
          </a:xfrm>
          <a:prstGeom prst="rect">
            <a:avLst/>
          </a:prstGeom>
          <a:noFill/>
          <a:ln w="9525">
            <a:noFill/>
            <a:miter lim="800000"/>
            <a:headEnd/>
            <a:tailEnd/>
          </a:ln>
        </p:spPr>
        <p:txBody>
          <a:bodyPr wrap="none">
            <a:spAutoFit/>
          </a:bodyPr>
          <a:lstStyle/>
          <a:p>
            <a:pPr eaLnBrk="0" hangingPunct="0"/>
            <a:r>
              <a:rPr lang="en-US" sz="2400" dirty="0">
                <a:solidFill>
                  <a:schemeClr val="tx2"/>
                </a:solidFill>
              </a:rPr>
              <a:t>Key Issues to consider for evaluation design:</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533400" y="457200"/>
            <a:ext cx="8153400" cy="4572000"/>
          </a:xfrm>
          <a:noFill/>
        </p:spPr>
        <p:txBody>
          <a:bodyPr lIns="90488" tIns="44450" rIns="90488" bIns="44450"/>
          <a:lstStyle/>
          <a:p>
            <a:pPr eaLnBrk="1" hangingPunct="1">
              <a:lnSpc>
                <a:spcPct val="90000"/>
              </a:lnSpc>
              <a:buFont typeface="Wingdings" pitchFamily="2" charset="2"/>
              <a:buNone/>
              <a:tabLst>
                <a:tab pos="2349500" algn="l"/>
              </a:tabLst>
            </a:pPr>
            <a:endParaRPr lang="en-US" sz="2300" dirty="0" smtClean="0">
              <a:solidFill>
                <a:schemeClr val="tx2"/>
              </a:solidFill>
            </a:endParaRPr>
          </a:p>
          <a:p>
            <a:pPr eaLnBrk="1" hangingPunct="1">
              <a:lnSpc>
                <a:spcPct val="90000"/>
              </a:lnSpc>
              <a:buFont typeface="Wingdings" pitchFamily="2" charset="2"/>
              <a:buNone/>
              <a:tabLst>
                <a:tab pos="2349500" algn="l"/>
              </a:tabLst>
            </a:pPr>
            <a:r>
              <a:rPr lang="en-US" sz="2300" u="sng" dirty="0" smtClean="0">
                <a:solidFill>
                  <a:schemeClr val="tx2"/>
                </a:solidFill>
              </a:rPr>
              <a:t>Designs for Evaluating Program Impact:</a:t>
            </a:r>
            <a:endParaRPr lang="en-US" sz="2300" u="sng" dirty="0" smtClean="0"/>
          </a:p>
          <a:p>
            <a:pPr eaLnBrk="1" hangingPunct="1">
              <a:lnSpc>
                <a:spcPct val="0"/>
              </a:lnSpc>
              <a:buFont typeface="Wingdings" pitchFamily="2" charset="2"/>
              <a:buNone/>
              <a:tabLst>
                <a:tab pos="2349500" algn="l"/>
              </a:tabLst>
            </a:pPr>
            <a:endParaRPr lang="en-US" sz="2300" dirty="0" smtClean="0"/>
          </a:p>
          <a:p>
            <a:pPr eaLnBrk="1" hangingPunct="1">
              <a:tabLst>
                <a:tab pos="2349500" algn="l"/>
              </a:tabLst>
            </a:pPr>
            <a:r>
              <a:rPr lang="en-US" sz="2300" dirty="0" smtClean="0"/>
              <a:t>Experimental design</a:t>
            </a:r>
          </a:p>
          <a:p>
            <a:pPr eaLnBrk="1" hangingPunct="1">
              <a:tabLst>
                <a:tab pos="2349500" algn="l"/>
              </a:tabLst>
            </a:pPr>
            <a:r>
              <a:rPr lang="en-US" sz="2300" dirty="0" smtClean="0"/>
              <a:t>Observational design :</a:t>
            </a:r>
          </a:p>
          <a:p>
            <a:pPr lvl="1" eaLnBrk="1" hangingPunct="1">
              <a:tabLst>
                <a:tab pos="2349500" algn="l"/>
              </a:tabLst>
            </a:pPr>
            <a:r>
              <a:rPr lang="en-US" sz="2100" dirty="0" smtClean="0"/>
              <a:t>Quasi-experimental</a:t>
            </a:r>
          </a:p>
          <a:p>
            <a:pPr lvl="1" eaLnBrk="1" hangingPunct="1">
              <a:tabLst>
                <a:tab pos="2349500" algn="l"/>
              </a:tabLst>
            </a:pPr>
            <a:r>
              <a:rPr lang="en-US" sz="2100" dirty="0" smtClean="0"/>
              <a:t>Non-experimental</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514600" y="1676400"/>
            <a:ext cx="1511300" cy="673100"/>
          </a:xfrm>
          <a:prstGeom prst="rect">
            <a:avLst/>
          </a:prstGeom>
          <a:noFill/>
          <a:ln w="12700">
            <a:solidFill>
              <a:schemeClr val="tx1"/>
            </a:solidFill>
            <a:miter lim="800000"/>
            <a:headEnd/>
            <a:tailEnd/>
          </a:ln>
        </p:spPr>
        <p:txBody>
          <a:bodyPr wrap="none" lIns="90488" tIns="44450" rIns="90488" bIns="44450" anchor="ctr"/>
          <a:lstStyle/>
          <a:p>
            <a:pPr algn="ctr" eaLnBrk="0" hangingPunct="0"/>
            <a:r>
              <a:rPr lang="en-US" sz="2000" dirty="0"/>
              <a:t>Group 1</a:t>
            </a:r>
          </a:p>
          <a:p>
            <a:pPr algn="ctr" eaLnBrk="0" hangingPunct="0"/>
            <a:r>
              <a:rPr lang="en-US" sz="2000" dirty="0"/>
              <a:t>(Treatment)</a:t>
            </a:r>
          </a:p>
        </p:txBody>
      </p:sp>
      <p:sp>
        <p:nvSpPr>
          <p:cNvPr id="37891" name="Rectangle 3"/>
          <p:cNvSpPr>
            <a:spLocks noChangeArrowheads="1"/>
          </p:cNvSpPr>
          <p:nvPr/>
        </p:nvSpPr>
        <p:spPr bwMode="auto">
          <a:xfrm>
            <a:off x="457200" y="5803900"/>
            <a:ext cx="8389938" cy="611188"/>
          </a:xfrm>
          <a:prstGeom prst="rect">
            <a:avLst/>
          </a:prstGeom>
          <a:noFill/>
          <a:ln w="12700">
            <a:noFill/>
            <a:miter lim="800000"/>
            <a:headEnd/>
            <a:tailEnd/>
          </a:ln>
        </p:spPr>
        <p:txBody>
          <a:bodyPr wrap="none" anchor="ctr"/>
          <a:lstStyle/>
          <a:p>
            <a:endParaRPr lang="en-ZA" dirty="0"/>
          </a:p>
        </p:txBody>
      </p:sp>
      <p:sp>
        <p:nvSpPr>
          <p:cNvPr id="37892" name="Rectangle 4"/>
          <p:cNvSpPr>
            <a:spLocks noChangeArrowheads="1"/>
          </p:cNvSpPr>
          <p:nvPr/>
        </p:nvSpPr>
        <p:spPr bwMode="auto">
          <a:xfrm>
            <a:off x="349250" y="2451100"/>
            <a:ext cx="1511300" cy="673100"/>
          </a:xfrm>
          <a:prstGeom prst="rect">
            <a:avLst/>
          </a:prstGeom>
          <a:noFill/>
          <a:ln w="12700">
            <a:solidFill>
              <a:schemeClr val="tx1"/>
            </a:solidFill>
            <a:miter lim="800000"/>
            <a:headEnd/>
            <a:tailEnd/>
          </a:ln>
        </p:spPr>
        <p:txBody>
          <a:bodyPr wrap="none" lIns="90488" tIns="44450" rIns="90488" bIns="44450" anchor="ctr"/>
          <a:lstStyle/>
          <a:p>
            <a:pPr algn="ctr" eaLnBrk="0" hangingPunct="0"/>
            <a:r>
              <a:rPr lang="en-US" sz="2000" dirty="0"/>
              <a:t>Population</a:t>
            </a:r>
          </a:p>
        </p:txBody>
      </p:sp>
      <p:sp>
        <p:nvSpPr>
          <p:cNvPr id="37893" name="Rectangle 5"/>
          <p:cNvSpPr>
            <a:spLocks noChangeArrowheads="1"/>
          </p:cNvSpPr>
          <p:nvPr/>
        </p:nvSpPr>
        <p:spPr bwMode="auto">
          <a:xfrm>
            <a:off x="533400" y="76200"/>
            <a:ext cx="7840663" cy="515938"/>
          </a:xfrm>
          <a:prstGeom prst="rect">
            <a:avLst/>
          </a:prstGeom>
          <a:noFill/>
          <a:ln w="12700">
            <a:noFill/>
            <a:miter lim="800000"/>
            <a:headEnd/>
            <a:tailEnd/>
          </a:ln>
        </p:spPr>
        <p:txBody>
          <a:bodyPr wrap="none" lIns="90488" tIns="44450" rIns="90488" bIns="44450">
            <a:spAutoFit/>
          </a:bodyPr>
          <a:lstStyle/>
          <a:p>
            <a:pPr eaLnBrk="0" hangingPunct="0"/>
            <a:r>
              <a:rPr lang="en-US" sz="2800" dirty="0">
                <a:solidFill>
                  <a:schemeClr val="tx2"/>
                </a:solidFill>
              </a:rPr>
              <a:t>Basic Framework for Evaluating Program Impact</a:t>
            </a:r>
            <a:endParaRPr lang="en-US" sz="2800" b="1" dirty="0"/>
          </a:p>
        </p:txBody>
      </p:sp>
      <p:sp>
        <p:nvSpPr>
          <p:cNvPr id="37894" name="Rectangle 6"/>
          <p:cNvSpPr>
            <a:spLocks noChangeArrowheads="1"/>
          </p:cNvSpPr>
          <p:nvPr/>
        </p:nvSpPr>
        <p:spPr bwMode="auto">
          <a:xfrm>
            <a:off x="2514600" y="3200400"/>
            <a:ext cx="1511300" cy="673100"/>
          </a:xfrm>
          <a:prstGeom prst="rect">
            <a:avLst/>
          </a:prstGeom>
          <a:noFill/>
          <a:ln w="12700">
            <a:solidFill>
              <a:schemeClr val="tx1"/>
            </a:solidFill>
            <a:miter lim="800000"/>
            <a:headEnd/>
            <a:tailEnd/>
          </a:ln>
        </p:spPr>
        <p:txBody>
          <a:bodyPr wrap="none" lIns="90488" tIns="44450" rIns="90488" bIns="44450" anchor="ctr"/>
          <a:lstStyle/>
          <a:p>
            <a:pPr algn="ctr" eaLnBrk="0" hangingPunct="0"/>
            <a:r>
              <a:rPr lang="en-US" sz="2000" dirty="0"/>
              <a:t>Group 2</a:t>
            </a:r>
          </a:p>
          <a:p>
            <a:pPr algn="ctr" eaLnBrk="0" hangingPunct="0"/>
            <a:r>
              <a:rPr lang="en-US" sz="2000" dirty="0"/>
              <a:t>(Control)</a:t>
            </a:r>
          </a:p>
        </p:txBody>
      </p:sp>
      <p:sp>
        <p:nvSpPr>
          <p:cNvPr id="37895" name="Rectangle 7"/>
          <p:cNvSpPr>
            <a:spLocks noChangeArrowheads="1"/>
          </p:cNvSpPr>
          <p:nvPr/>
        </p:nvSpPr>
        <p:spPr bwMode="auto">
          <a:xfrm>
            <a:off x="4356100" y="838200"/>
            <a:ext cx="1511300" cy="673100"/>
          </a:xfrm>
          <a:prstGeom prst="rect">
            <a:avLst/>
          </a:prstGeom>
          <a:noFill/>
          <a:ln w="12700">
            <a:solidFill>
              <a:schemeClr val="tx1"/>
            </a:solidFill>
            <a:miter lim="800000"/>
            <a:headEnd/>
            <a:tailEnd/>
          </a:ln>
        </p:spPr>
        <p:txBody>
          <a:bodyPr wrap="none" lIns="90488" tIns="44450" rIns="90488" bIns="44450" anchor="ctr"/>
          <a:lstStyle/>
          <a:p>
            <a:pPr algn="ctr" eaLnBrk="0" hangingPunct="0"/>
            <a:r>
              <a:rPr lang="en-US" sz="2000" dirty="0"/>
              <a:t>PROGRAM</a:t>
            </a:r>
          </a:p>
        </p:txBody>
      </p:sp>
      <p:cxnSp>
        <p:nvCxnSpPr>
          <p:cNvPr id="37896" name="AutoShape 8"/>
          <p:cNvCxnSpPr>
            <a:cxnSpLocks noChangeShapeType="1"/>
            <a:stCxn id="37892" idx="3"/>
            <a:endCxn id="37894" idx="1"/>
          </p:cNvCxnSpPr>
          <p:nvPr/>
        </p:nvCxnSpPr>
        <p:spPr bwMode="auto">
          <a:xfrm>
            <a:off x="1860550" y="2787650"/>
            <a:ext cx="654050" cy="749300"/>
          </a:xfrm>
          <a:prstGeom prst="straightConnector1">
            <a:avLst/>
          </a:prstGeom>
          <a:noFill/>
          <a:ln w="12700">
            <a:solidFill>
              <a:schemeClr val="tx1"/>
            </a:solidFill>
            <a:round/>
            <a:headEnd/>
            <a:tailEnd type="triangle" w="med" len="med"/>
          </a:ln>
        </p:spPr>
      </p:cxnSp>
      <p:cxnSp>
        <p:nvCxnSpPr>
          <p:cNvPr id="37897" name="AutoShape 9"/>
          <p:cNvCxnSpPr>
            <a:cxnSpLocks noChangeShapeType="1"/>
            <a:stCxn id="37892" idx="3"/>
            <a:endCxn id="37890" idx="1"/>
          </p:cNvCxnSpPr>
          <p:nvPr/>
        </p:nvCxnSpPr>
        <p:spPr bwMode="auto">
          <a:xfrm flipV="1">
            <a:off x="1860550" y="2012950"/>
            <a:ext cx="654050" cy="774700"/>
          </a:xfrm>
          <a:prstGeom prst="straightConnector1">
            <a:avLst/>
          </a:prstGeom>
          <a:noFill/>
          <a:ln w="12700">
            <a:solidFill>
              <a:schemeClr val="tx1"/>
            </a:solidFill>
            <a:round/>
            <a:headEnd/>
            <a:tailEnd type="triangle" w="med" len="med"/>
          </a:ln>
        </p:spPr>
      </p:cxnSp>
      <p:sp>
        <p:nvSpPr>
          <p:cNvPr id="37898" name="Rectangle 10"/>
          <p:cNvSpPr>
            <a:spLocks noChangeArrowheads="1"/>
          </p:cNvSpPr>
          <p:nvPr/>
        </p:nvSpPr>
        <p:spPr bwMode="auto">
          <a:xfrm>
            <a:off x="6248400" y="1676400"/>
            <a:ext cx="1511300" cy="673100"/>
          </a:xfrm>
          <a:prstGeom prst="rect">
            <a:avLst/>
          </a:prstGeom>
          <a:noFill/>
          <a:ln w="12700">
            <a:solidFill>
              <a:schemeClr val="tx1"/>
            </a:solidFill>
            <a:miter lim="800000"/>
            <a:headEnd/>
            <a:tailEnd/>
          </a:ln>
        </p:spPr>
        <p:txBody>
          <a:bodyPr wrap="none" lIns="90488" tIns="44450" rIns="90488" bIns="44450" anchor="ctr"/>
          <a:lstStyle/>
          <a:p>
            <a:pPr algn="ctr" eaLnBrk="0" hangingPunct="0"/>
            <a:r>
              <a:rPr lang="en-US" sz="2000" dirty="0"/>
              <a:t>Group 1</a:t>
            </a:r>
          </a:p>
          <a:p>
            <a:pPr algn="ctr" eaLnBrk="0" hangingPunct="0"/>
            <a:r>
              <a:rPr lang="en-US" sz="2000" dirty="0"/>
              <a:t>(Treatment)</a:t>
            </a:r>
          </a:p>
        </p:txBody>
      </p:sp>
      <p:sp>
        <p:nvSpPr>
          <p:cNvPr id="37899" name="Rectangle 11"/>
          <p:cNvSpPr>
            <a:spLocks noChangeArrowheads="1"/>
          </p:cNvSpPr>
          <p:nvPr/>
        </p:nvSpPr>
        <p:spPr bwMode="auto">
          <a:xfrm>
            <a:off x="6248400" y="3200400"/>
            <a:ext cx="1511300" cy="673100"/>
          </a:xfrm>
          <a:prstGeom prst="rect">
            <a:avLst/>
          </a:prstGeom>
          <a:noFill/>
          <a:ln w="12700">
            <a:solidFill>
              <a:schemeClr val="tx1"/>
            </a:solidFill>
            <a:miter lim="800000"/>
            <a:headEnd/>
            <a:tailEnd/>
          </a:ln>
        </p:spPr>
        <p:txBody>
          <a:bodyPr wrap="none" lIns="90488" tIns="44450" rIns="90488" bIns="44450" anchor="ctr"/>
          <a:lstStyle/>
          <a:p>
            <a:pPr algn="ctr" eaLnBrk="0" hangingPunct="0"/>
            <a:r>
              <a:rPr lang="en-US" sz="2000" dirty="0"/>
              <a:t>Group 2</a:t>
            </a:r>
          </a:p>
          <a:p>
            <a:pPr algn="ctr" eaLnBrk="0" hangingPunct="0"/>
            <a:r>
              <a:rPr lang="en-US" sz="2000" dirty="0"/>
              <a:t>(Control)</a:t>
            </a:r>
          </a:p>
        </p:txBody>
      </p:sp>
      <p:cxnSp>
        <p:nvCxnSpPr>
          <p:cNvPr id="37900" name="AutoShape 12"/>
          <p:cNvCxnSpPr>
            <a:cxnSpLocks noChangeShapeType="1"/>
            <a:stCxn id="37890" idx="3"/>
            <a:endCxn id="37898" idx="1"/>
          </p:cNvCxnSpPr>
          <p:nvPr/>
        </p:nvCxnSpPr>
        <p:spPr bwMode="auto">
          <a:xfrm>
            <a:off x="4025900" y="2012950"/>
            <a:ext cx="2222500" cy="0"/>
          </a:xfrm>
          <a:prstGeom prst="straightConnector1">
            <a:avLst/>
          </a:prstGeom>
          <a:noFill/>
          <a:ln w="12700">
            <a:solidFill>
              <a:schemeClr val="tx1"/>
            </a:solidFill>
            <a:round/>
            <a:headEnd/>
            <a:tailEnd type="triangle" w="med" len="med"/>
          </a:ln>
        </p:spPr>
      </p:cxnSp>
      <p:cxnSp>
        <p:nvCxnSpPr>
          <p:cNvPr id="37901" name="AutoShape 13"/>
          <p:cNvCxnSpPr>
            <a:cxnSpLocks noChangeShapeType="1"/>
            <a:stCxn id="37894" idx="3"/>
            <a:endCxn id="37899" idx="1"/>
          </p:cNvCxnSpPr>
          <p:nvPr/>
        </p:nvCxnSpPr>
        <p:spPr bwMode="auto">
          <a:xfrm>
            <a:off x="4025900" y="3536950"/>
            <a:ext cx="2222500" cy="0"/>
          </a:xfrm>
          <a:prstGeom prst="straightConnector1">
            <a:avLst/>
          </a:prstGeom>
          <a:noFill/>
          <a:ln w="12700">
            <a:solidFill>
              <a:schemeClr val="tx1"/>
            </a:solidFill>
            <a:round/>
            <a:headEnd/>
            <a:tailEnd type="triangle" w="med" len="med"/>
          </a:ln>
        </p:spPr>
      </p:cxnSp>
      <p:cxnSp>
        <p:nvCxnSpPr>
          <p:cNvPr id="37902" name="AutoShape 14"/>
          <p:cNvCxnSpPr>
            <a:cxnSpLocks noChangeShapeType="1"/>
            <a:stCxn id="37895" idx="2"/>
          </p:cNvCxnSpPr>
          <p:nvPr/>
        </p:nvCxnSpPr>
        <p:spPr bwMode="auto">
          <a:xfrm flipH="1">
            <a:off x="5105400" y="1511300"/>
            <a:ext cx="6350" cy="469900"/>
          </a:xfrm>
          <a:prstGeom prst="straightConnector1">
            <a:avLst/>
          </a:prstGeom>
          <a:noFill/>
          <a:ln w="12700">
            <a:solidFill>
              <a:schemeClr val="tx1"/>
            </a:solidFill>
            <a:round/>
            <a:headEnd/>
            <a:tailEnd type="triangle" w="med" len="med"/>
          </a:ln>
        </p:spPr>
      </p:cxnSp>
      <p:sp>
        <p:nvSpPr>
          <p:cNvPr id="37903" name="Rectangle 17"/>
          <p:cNvSpPr>
            <a:spLocks noChangeArrowheads="1"/>
          </p:cNvSpPr>
          <p:nvPr/>
        </p:nvSpPr>
        <p:spPr bwMode="auto">
          <a:xfrm>
            <a:off x="152400" y="4114800"/>
            <a:ext cx="1828800" cy="6985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dirty="0"/>
              <a:t>If “Random Assignment”:</a:t>
            </a:r>
            <a:endParaRPr lang="en-US" sz="2700" dirty="0"/>
          </a:p>
        </p:txBody>
      </p:sp>
      <p:sp>
        <p:nvSpPr>
          <p:cNvPr id="37904" name="Rectangle 18"/>
          <p:cNvSpPr>
            <a:spLocks noChangeArrowheads="1"/>
          </p:cNvSpPr>
          <p:nvPr/>
        </p:nvSpPr>
        <p:spPr bwMode="auto">
          <a:xfrm>
            <a:off x="2286000" y="4432300"/>
            <a:ext cx="2438400" cy="3937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dirty="0"/>
              <a:t>Group 1 = Group 2</a:t>
            </a:r>
            <a:endParaRPr lang="en-US" sz="2700" dirty="0"/>
          </a:p>
        </p:txBody>
      </p:sp>
      <p:sp>
        <p:nvSpPr>
          <p:cNvPr id="37905" name="Rectangle 19"/>
          <p:cNvSpPr>
            <a:spLocks noChangeArrowheads="1"/>
          </p:cNvSpPr>
          <p:nvPr/>
        </p:nvSpPr>
        <p:spPr bwMode="auto">
          <a:xfrm>
            <a:off x="76200" y="5181600"/>
            <a:ext cx="2133600" cy="10033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dirty="0"/>
              <a:t>If Non-random Assignment: (Survey data)</a:t>
            </a:r>
            <a:endParaRPr lang="en-US" sz="2700" dirty="0"/>
          </a:p>
        </p:txBody>
      </p:sp>
      <p:sp>
        <p:nvSpPr>
          <p:cNvPr id="37906" name="Rectangle 20"/>
          <p:cNvSpPr>
            <a:spLocks noChangeArrowheads="1"/>
          </p:cNvSpPr>
          <p:nvPr/>
        </p:nvSpPr>
        <p:spPr bwMode="auto">
          <a:xfrm>
            <a:off x="2286000" y="5346700"/>
            <a:ext cx="2438400"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dirty="0"/>
              <a:t>Group 1 </a:t>
            </a:r>
            <a:r>
              <a:rPr lang="en-US" sz="2400" b="1" dirty="0">
                <a:sym typeface="Symbol" pitchFamily="18" charset="2"/>
              </a:rPr>
              <a:t></a:t>
            </a:r>
            <a:r>
              <a:rPr lang="en-US" sz="2400" b="1" dirty="0"/>
              <a:t> </a:t>
            </a:r>
            <a:r>
              <a:rPr lang="en-US" sz="2000" dirty="0"/>
              <a:t> Group 2</a:t>
            </a:r>
          </a:p>
        </p:txBody>
      </p:sp>
      <p:sp>
        <p:nvSpPr>
          <p:cNvPr id="37907" name="Rectangle 21"/>
          <p:cNvSpPr>
            <a:spLocks noChangeArrowheads="1"/>
          </p:cNvSpPr>
          <p:nvPr/>
        </p:nvSpPr>
        <p:spPr bwMode="auto">
          <a:xfrm>
            <a:off x="5867400" y="4279900"/>
            <a:ext cx="3276600" cy="692150"/>
          </a:xfrm>
          <a:prstGeom prst="rect">
            <a:avLst/>
          </a:prstGeom>
          <a:noFill/>
          <a:ln w="12700">
            <a:noFill/>
            <a:miter lim="800000"/>
            <a:headEnd/>
            <a:tailEnd/>
          </a:ln>
        </p:spPr>
        <p:txBody>
          <a:bodyPr lIns="90488" tIns="44450" rIns="90488" bIns="44450">
            <a:spAutoFit/>
          </a:bodyPr>
          <a:lstStyle/>
          <a:p>
            <a:pPr eaLnBrk="0" hangingPunct="0">
              <a:lnSpc>
                <a:spcPct val="90000"/>
              </a:lnSpc>
              <a:spcBef>
                <a:spcPct val="50000"/>
              </a:spcBef>
            </a:pPr>
            <a:r>
              <a:rPr lang="en-US" sz="2000" dirty="0"/>
              <a:t>Group 1</a:t>
            </a:r>
            <a:r>
              <a:rPr lang="en-US" sz="2000" b="1" dirty="0"/>
              <a:t> </a:t>
            </a:r>
            <a:r>
              <a:rPr lang="en-US" sz="2400" b="1" dirty="0">
                <a:sym typeface="Symbol" pitchFamily="18" charset="2"/>
              </a:rPr>
              <a:t></a:t>
            </a:r>
            <a:r>
              <a:rPr lang="en-US" sz="2400" b="1" dirty="0"/>
              <a:t> </a:t>
            </a:r>
            <a:r>
              <a:rPr lang="en-US" sz="2000" dirty="0"/>
              <a:t>Group 2 Difference due to program</a:t>
            </a:r>
            <a:endParaRPr lang="en-US" sz="2700" dirty="0"/>
          </a:p>
        </p:txBody>
      </p:sp>
      <p:sp>
        <p:nvSpPr>
          <p:cNvPr id="37908" name="Rectangle 22"/>
          <p:cNvSpPr>
            <a:spLocks noChangeArrowheads="1"/>
          </p:cNvSpPr>
          <p:nvPr/>
        </p:nvSpPr>
        <p:spPr bwMode="auto">
          <a:xfrm>
            <a:off x="5562600" y="5270500"/>
            <a:ext cx="3733800" cy="13684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dirty="0"/>
              <a:t>    Group 1 </a:t>
            </a:r>
            <a:r>
              <a:rPr lang="en-US" sz="2400" b="1" dirty="0">
                <a:sym typeface="Symbol" pitchFamily="18" charset="2"/>
              </a:rPr>
              <a:t></a:t>
            </a:r>
            <a:r>
              <a:rPr lang="en-US" sz="2400" b="1" dirty="0"/>
              <a:t> </a:t>
            </a:r>
            <a:r>
              <a:rPr lang="en-US" sz="2000" dirty="0"/>
              <a:t> Group 2          Difference </a:t>
            </a:r>
            <a:r>
              <a:rPr lang="en-US" sz="2000" u="sng" dirty="0"/>
              <a:t>due to program</a:t>
            </a:r>
            <a:r>
              <a:rPr lang="en-US" sz="2000" dirty="0"/>
              <a:t> </a:t>
            </a:r>
            <a:r>
              <a:rPr lang="en-US" sz="2000" u="sng" dirty="0"/>
              <a:t>and</a:t>
            </a:r>
            <a:r>
              <a:rPr lang="en-US" sz="2000" dirty="0"/>
              <a:t> </a:t>
            </a:r>
            <a:r>
              <a:rPr lang="en-US" sz="2000" u="sng" dirty="0"/>
              <a:t>pre-existing differences</a:t>
            </a:r>
            <a:r>
              <a:rPr lang="en-US" sz="2000" dirty="0"/>
              <a:t> (observed and unobserved)</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5"/>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dirty="0">
              <a:solidFill>
                <a:srgbClr val="FFFF66"/>
              </a:solidFill>
            </a:endParaRPr>
          </a:p>
        </p:txBody>
      </p:sp>
      <p:sp>
        <p:nvSpPr>
          <p:cNvPr id="38915" name="Rectangle 26"/>
          <p:cNvSpPr>
            <a:spLocks noGrp="1" noChangeArrowheads="1"/>
          </p:cNvSpPr>
          <p:nvPr>
            <p:ph type="body" idx="1"/>
          </p:nvPr>
        </p:nvSpPr>
        <p:spPr>
          <a:xfrm>
            <a:off x="457200" y="0"/>
            <a:ext cx="8458200" cy="6934200"/>
          </a:xfrm>
          <a:noFill/>
        </p:spPr>
        <p:txBody>
          <a:bodyPr/>
          <a:lstStyle/>
          <a:p>
            <a:pPr eaLnBrk="1" hangingPunct="1">
              <a:buFont typeface="Wingdings" pitchFamily="2" charset="2"/>
              <a:buNone/>
            </a:pPr>
            <a:endParaRPr lang="en-US" sz="2000" u="sng" dirty="0" smtClean="0"/>
          </a:p>
          <a:p>
            <a:pPr eaLnBrk="1" hangingPunct="1">
              <a:buFont typeface="Wingdings" pitchFamily="2" charset="2"/>
              <a:buNone/>
            </a:pPr>
            <a:r>
              <a:rPr lang="en-US" sz="2700" dirty="0" smtClean="0">
                <a:solidFill>
                  <a:schemeClr val="tx2"/>
                </a:solidFill>
              </a:rPr>
              <a:t>Experimental Design</a:t>
            </a:r>
          </a:p>
          <a:p>
            <a:pPr eaLnBrk="1" hangingPunct="1">
              <a:lnSpc>
                <a:spcPct val="70000"/>
              </a:lnSpc>
              <a:buFont typeface="Wingdings" pitchFamily="2" charset="2"/>
              <a:buNone/>
            </a:pPr>
            <a:endParaRPr lang="en-US" sz="2700" dirty="0" smtClean="0"/>
          </a:p>
          <a:p>
            <a:pPr eaLnBrk="1" hangingPunct="1">
              <a:buFont typeface="Wingdings" pitchFamily="2" charset="2"/>
              <a:buNone/>
            </a:pPr>
            <a:r>
              <a:rPr lang="en-US" sz="2700" dirty="0" smtClean="0"/>
              <a:t> </a:t>
            </a:r>
            <a:r>
              <a:rPr lang="en-US" sz="2300" dirty="0" smtClean="0"/>
              <a:t>Individuals are randomly assigned into a Treatment group and a Control group</a:t>
            </a:r>
          </a:p>
          <a:p>
            <a:pPr eaLnBrk="1" hangingPunct="1">
              <a:buFont typeface="Wingdings" pitchFamily="2" charset="2"/>
              <a:buNone/>
            </a:pPr>
            <a:endParaRPr lang="en-US" sz="2300" dirty="0" smtClean="0"/>
          </a:p>
          <a:p>
            <a:pPr eaLnBrk="1" hangingPunct="1">
              <a:buFont typeface="Wingdings" pitchFamily="2" charset="2"/>
              <a:buNone/>
            </a:pPr>
            <a:r>
              <a:rPr lang="en-US" sz="2300" dirty="0" smtClean="0"/>
              <a:t>If well implemented and sample is large enough, random assignment will make the pre-program treatment and control groups similar on observed and </a:t>
            </a:r>
            <a:r>
              <a:rPr lang="en-US" sz="2300" u="sng" dirty="0" smtClean="0"/>
              <a:t>unobserved</a:t>
            </a:r>
            <a:r>
              <a:rPr lang="en-US" sz="2300" dirty="0" smtClean="0"/>
              <a:t> characteristics. That is, in absence of program, there is no difference in the outcome of the two groups. </a:t>
            </a:r>
          </a:p>
          <a:p>
            <a:pPr eaLnBrk="1" hangingPunct="1">
              <a:buFont typeface="Wingdings" pitchFamily="2" charset="2"/>
              <a:buNone/>
            </a:pPr>
            <a:endParaRPr lang="en-US" sz="2300" dirty="0" smtClean="0"/>
          </a:p>
          <a:p>
            <a:pPr eaLnBrk="1" hangingPunct="1">
              <a:buFont typeface="Wingdings" pitchFamily="2" charset="2"/>
              <a:buNone/>
            </a:pPr>
            <a:r>
              <a:rPr lang="en-US" sz="2300" dirty="0" smtClean="0"/>
              <a:t>The control group serves as the counterfactual, and:</a:t>
            </a:r>
          </a:p>
          <a:p>
            <a:pPr eaLnBrk="1" hangingPunct="1">
              <a:buFont typeface="Wingdings" pitchFamily="2" charset="2"/>
              <a:buNone/>
            </a:pPr>
            <a:endParaRPr lang="en-US" sz="2300" dirty="0" smtClean="0"/>
          </a:p>
          <a:p>
            <a:pPr eaLnBrk="1" hangingPunct="1">
              <a:buFont typeface="Wingdings" pitchFamily="2" charset="2"/>
              <a:buNone/>
            </a:pPr>
            <a:r>
              <a:rPr lang="en-US" sz="2300" dirty="0" smtClean="0"/>
              <a:t>    </a:t>
            </a:r>
            <a:r>
              <a:rPr lang="en-US" sz="2300" dirty="0" smtClean="0">
                <a:solidFill>
                  <a:schemeClr val="tx2"/>
                </a:solidFill>
              </a:rPr>
              <a:t>Program Impact = Average(“Treatment”) - Average(“Control”)</a:t>
            </a:r>
            <a:endParaRPr lang="en-US" sz="2300" dirty="0" smtClean="0"/>
          </a:p>
          <a:p>
            <a:pPr eaLnBrk="1" hangingPunct="1">
              <a:lnSpc>
                <a:spcPct val="30000"/>
              </a:lnSpc>
              <a:buFont typeface="Wingdings" pitchFamily="2" charset="2"/>
              <a:buNone/>
            </a:pPr>
            <a:endParaRPr lang="en-US" sz="2300" dirty="0" smtClean="0"/>
          </a:p>
          <a:p>
            <a:pPr eaLnBrk="1" hangingPunct="1">
              <a:lnSpc>
                <a:spcPct val="30000"/>
              </a:lnSpc>
              <a:buFont typeface="Wingdings" pitchFamily="2" charset="2"/>
              <a:buNone/>
            </a:pPr>
            <a:endParaRPr lang="en-US" sz="2300" dirty="0" smtClean="0"/>
          </a:p>
          <a:p>
            <a:pPr eaLnBrk="1" hangingPunct="1">
              <a:lnSpc>
                <a:spcPct val="30000"/>
              </a:lnSpc>
              <a:buFont typeface="Wingdings" pitchFamily="2" charset="2"/>
              <a:buNone/>
            </a:pPr>
            <a:endParaRPr lang="en-US" sz="2300" dirty="0" smtClean="0"/>
          </a:p>
        </p:txBody>
      </p:sp>
      <p:grpSp>
        <p:nvGrpSpPr>
          <p:cNvPr id="38916" name="Group 30"/>
          <p:cNvGrpSpPr>
            <a:grpSpLocks/>
          </p:cNvGrpSpPr>
          <p:nvPr/>
        </p:nvGrpSpPr>
        <p:grpSpPr bwMode="auto">
          <a:xfrm>
            <a:off x="0" y="838200"/>
            <a:ext cx="9132888" cy="152400"/>
            <a:chOff x="0" y="900"/>
            <a:chExt cx="5753" cy="96"/>
          </a:xfrm>
        </p:grpSpPr>
        <p:sp>
          <p:nvSpPr>
            <p:cNvPr id="38917" name="Rectangle 31"/>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38918" name="Rectangle 32"/>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Tree>
  </p:cSld>
  <p:clrMapOvr>
    <a:masterClrMapping/>
  </p:clrMapOvr>
  <p:transition>
    <p:pull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dirty="0">
              <a:solidFill>
                <a:srgbClr val="FFFF66"/>
              </a:solidFill>
            </a:endParaRPr>
          </a:p>
        </p:txBody>
      </p:sp>
      <p:sp>
        <p:nvSpPr>
          <p:cNvPr id="39939" name="Rectangle 1027"/>
          <p:cNvSpPr>
            <a:spLocks noGrp="1" noChangeArrowheads="1"/>
          </p:cNvSpPr>
          <p:nvPr>
            <p:ph type="body" idx="1"/>
          </p:nvPr>
        </p:nvSpPr>
        <p:spPr>
          <a:xfrm>
            <a:off x="457200" y="0"/>
            <a:ext cx="8458200" cy="6934200"/>
          </a:xfrm>
          <a:noFill/>
        </p:spPr>
        <p:txBody>
          <a:bodyPr/>
          <a:lstStyle/>
          <a:p>
            <a:pPr eaLnBrk="1" hangingPunct="1">
              <a:buFont typeface="Wingdings" pitchFamily="2" charset="2"/>
              <a:buNone/>
            </a:pPr>
            <a:endParaRPr lang="en-US" sz="2000" u="sng" dirty="0" smtClean="0"/>
          </a:p>
          <a:p>
            <a:pPr eaLnBrk="1" hangingPunct="1">
              <a:buFont typeface="Wingdings" pitchFamily="2" charset="2"/>
              <a:buNone/>
            </a:pPr>
            <a:r>
              <a:rPr lang="en-US" sz="2700" dirty="0" smtClean="0">
                <a:solidFill>
                  <a:schemeClr val="tx2"/>
                </a:solidFill>
              </a:rPr>
              <a:t>Experimental Design</a:t>
            </a:r>
          </a:p>
          <a:p>
            <a:pPr eaLnBrk="1" hangingPunct="1">
              <a:lnSpc>
                <a:spcPct val="70000"/>
              </a:lnSpc>
              <a:buFont typeface="Wingdings" pitchFamily="2" charset="2"/>
              <a:buNone/>
            </a:pPr>
            <a:endParaRPr lang="en-US" sz="2700" dirty="0" smtClean="0"/>
          </a:p>
          <a:p>
            <a:pPr eaLnBrk="1" hangingPunct="1">
              <a:buFont typeface="Wingdings" pitchFamily="2" charset="2"/>
              <a:buNone/>
            </a:pPr>
            <a:r>
              <a:rPr lang="en-US" sz="2300" dirty="0" smtClean="0"/>
              <a:t>Few conditions are needed:</a:t>
            </a:r>
          </a:p>
          <a:p>
            <a:pPr eaLnBrk="1" hangingPunct="1">
              <a:lnSpc>
                <a:spcPct val="70000"/>
              </a:lnSpc>
              <a:buFont typeface="Wingdings" pitchFamily="2" charset="2"/>
              <a:buNone/>
            </a:pPr>
            <a:r>
              <a:rPr lang="en-US" sz="2300" dirty="0" smtClean="0"/>
              <a:t>	+ Assignment to program is random</a:t>
            </a:r>
          </a:p>
          <a:p>
            <a:pPr eaLnBrk="1" hangingPunct="1">
              <a:buFont typeface="Wingdings" pitchFamily="2" charset="2"/>
              <a:buNone/>
            </a:pPr>
            <a:r>
              <a:rPr lang="en-US" sz="2300" dirty="0" smtClean="0"/>
              <a:t>	+ Program “intensity” is homogenous</a:t>
            </a:r>
          </a:p>
          <a:p>
            <a:pPr eaLnBrk="1" hangingPunct="1">
              <a:buFont typeface="Wingdings" pitchFamily="2" charset="2"/>
              <a:buNone/>
            </a:pPr>
            <a:r>
              <a:rPr lang="en-US" sz="2300" dirty="0" smtClean="0"/>
              <a:t>	+ No spillover effect</a:t>
            </a:r>
          </a:p>
          <a:p>
            <a:pPr eaLnBrk="1" hangingPunct="1">
              <a:buFont typeface="Wingdings" pitchFamily="2" charset="2"/>
              <a:buNone/>
            </a:pPr>
            <a:r>
              <a:rPr lang="en-US" sz="2300" dirty="0" smtClean="0"/>
              <a:t>	+ Individuals in “Treatment” group do not change behavior because </a:t>
            </a:r>
          </a:p>
          <a:p>
            <a:pPr eaLnBrk="1" hangingPunct="1">
              <a:lnSpc>
                <a:spcPct val="70000"/>
              </a:lnSpc>
              <a:buFont typeface="Wingdings" pitchFamily="2" charset="2"/>
              <a:buNone/>
            </a:pPr>
            <a:r>
              <a:rPr lang="en-US" sz="2300" dirty="0" smtClean="0"/>
              <a:t>        of participation in experiment (no Hawthorne Effect)</a:t>
            </a:r>
          </a:p>
          <a:p>
            <a:pPr eaLnBrk="1" hangingPunct="1">
              <a:lnSpc>
                <a:spcPct val="120000"/>
              </a:lnSpc>
              <a:buFont typeface="Wingdings" pitchFamily="2" charset="2"/>
              <a:buNone/>
            </a:pPr>
            <a:r>
              <a:rPr lang="en-US" sz="2300" dirty="0" smtClean="0"/>
              <a:t>	+ External factors influence both groups equally</a:t>
            </a:r>
          </a:p>
          <a:p>
            <a:pPr eaLnBrk="1" hangingPunct="1">
              <a:lnSpc>
                <a:spcPct val="110000"/>
              </a:lnSpc>
              <a:buFont typeface="Wingdings" pitchFamily="2" charset="2"/>
              <a:buNone/>
            </a:pPr>
            <a:r>
              <a:rPr lang="en-US" sz="2300" dirty="0" smtClean="0"/>
              <a:t>	+ Individuals remain during duration of experiment (or at least no selective attrition)</a:t>
            </a:r>
          </a:p>
          <a:p>
            <a:pPr eaLnBrk="1" hangingPunct="1">
              <a:lnSpc>
                <a:spcPct val="70000"/>
              </a:lnSpc>
              <a:buFont typeface="Wingdings" pitchFamily="2" charset="2"/>
              <a:buNone/>
            </a:pPr>
            <a:endParaRPr lang="en-US" sz="2300" dirty="0" smtClean="0"/>
          </a:p>
          <a:p>
            <a:pPr eaLnBrk="1" hangingPunct="1">
              <a:buFont typeface="Wingdings" pitchFamily="2" charset="2"/>
              <a:buNone/>
            </a:pPr>
            <a:r>
              <a:rPr lang="en-US" sz="2300" dirty="0" smtClean="0"/>
              <a:t>Randomized Controlled Trial (RCT) frequently used for clinical trials, vaccines, new drugs.</a:t>
            </a:r>
          </a:p>
          <a:p>
            <a:pPr eaLnBrk="1" hangingPunct="1">
              <a:lnSpc>
                <a:spcPct val="110000"/>
              </a:lnSpc>
            </a:pPr>
            <a:r>
              <a:rPr lang="en-US" sz="2300" dirty="0" smtClean="0"/>
              <a:t>Classic experimental design is the gold standard</a:t>
            </a:r>
          </a:p>
          <a:p>
            <a:pPr eaLnBrk="1" hangingPunct="1">
              <a:lnSpc>
                <a:spcPct val="35000"/>
              </a:lnSpc>
              <a:buFont typeface="Wingdings" pitchFamily="2" charset="2"/>
              <a:buNone/>
            </a:pPr>
            <a:endParaRPr lang="en-US" sz="2300" dirty="0" smtClean="0"/>
          </a:p>
        </p:txBody>
      </p:sp>
      <p:grpSp>
        <p:nvGrpSpPr>
          <p:cNvPr id="39940" name="Group 1028"/>
          <p:cNvGrpSpPr>
            <a:grpSpLocks/>
          </p:cNvGrpSpPr>
          <p:nvPr/>
        </p:nvGrpSpPr>
        <p:grpSpPr bwMode="auto">
          <a:xfrm>
            <a:off x="0" y="838200"/>
            <a:ext cx="9132888" cy="152400"/>
            <a:chOff x="0" y="900"/>
            <a:chExt cx="5753" cy="96"/>
          </a:xfrm>
        </p:grpSpPr>
        <p:sp>
          <p:nvSpPr>
            <p:cNvPr id="39941" name="Rectangle 1029"/>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39942" name="Rectangle 1030"/>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Tree>
  </p:cSld>
  <p:clrMapOvr>
    <a:masterClrMapping/>
  </p:clrMapOvr>
  <p:transition>
    <p:pull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dirty="0">
              <a:solidFill>
                <a:srgbClr val="FFFF66"/>
              </a:solidFill>
            </a:endParaRPr>
          </a:p>
        </p:txBody>
      </p:sp>
      <p:sp>
        <p:nvSpPr>
          <p:cNvPr id="40963"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dirty="0" smtClean="0"/>
          </a:p>
          <a:p>
            <a:pPr eaLnBrk="1" hangingPunct="1">
              <a:buFont typeface="Wingdings" pitchFamily="2" charset="2"/>
              <a:buNone/>
            </a:pPr>
            <a:r>
              <a:rPr lang="en-US" sz="2300" dirty="0" smtClean="0">
                <a:solidFill>
                  <a:schemeClr val="tx2"/>
                </a:solidFill>
              </a:rPr>
              <a:t>Experimental Design    (Contd.)</a:t>
            </a:r>
          </a:p>
          <a:p>
            <a:pPr eaLnBrk="1" hangingPunct="1">
              <a:buFont typeface="Wingdings" pitchFamily="2" charset="2"/>
              <a:buNone/>
            </a:pPr>
            <a:endParaRPr lang="en-US" sz="2300" u="sng" dirty="0" smtClean="0"/>
          </a:p>
          <a:p>
            <a:pPr eaLnBrk="1" hangingPunct="1">
              <a:buFont typeface="Wingdings" pitchFamily="2" charset="2"/>
              <a:buNone/>
            </a:pPr>
            <a:r>
              <a:rPr lang="en-US" sz="2300" u="sng" dirty="0" smtClean="0"/>
              <a:t>However,</a:t>
            </a:r>
            <a:r>
              <a:rPr lang="en-US" sz="2300" dirty="0" smtClean="0"/>
              <a:t>  </a:t>
            </a:r>
          </a:p>
          <a:p>
            <a:pPr eaLnBrk="1" hangingPunct="1">
              <a:lnSpc>
                <a:spcPct val="110000"/>
              </a:lnSpc>
              <a:buFont typeface="Wingdings" pitchFamily="2" charset="2"/>
              <a:buNone/>
            </a:pPr>
            <a:r>
              <a:rPr lang="en-US" sz="2300" dirty="0" smtClean="0"/>
              <a:t>	+ Difficult implementation (practical, political or ethical)</a:t>
            </a:r>
          </a:p>
          <a:p>
            <a:pPr eaLnBrk="1" hangingPunct="1">
              <a:lnSpc>
                <a:spcPct val="110000"/>
              </a:lnSpc>
              <a:buFont typeface="Wingdings" pitchFamily="2" charset="2"/>
              <a:buNone/>
            </a:pPr>
            <a:r>
              <a:rPr lang="en-US" sz="2300" dirty="0" smtClean="0"/>
              <a:t>	+ Contamination is possible (spillover effects from the program to the    Control group or from other programs in the treatment group)</a:t>
            </a:r>
          </a:p>
          <a:p>
            <a:pPr eaLnBrk="1" hangingPunct="1">
              <a:lnSpc>
                <a:spcPct val="110000"/>
              </a:lnSpc>
              <a:buFont typeface="Wingdings" pitchFamily="2" charset="2"/>
              <a:buNone/>
            </a:pPr>
            <a:r>
              <a:rPr lang="en-US" sz="2300" dirty="0" smtClean="0"/>
              <a:t>	+ Hawthorne effect</a:t>
            </a:r>
          </a:p>
          <a:p>
            <a:pPr eaLnBrk="1" hangingPunct="1">
              <a:lnSpc>
                <a:spcPct val="110000"/>
              </a:lnSpc>
              <a:buFont typeface="Wingdings" pitchFamily="2" charset="2"/>
              <a:buNone/>
            </a:pPr>
            <a:r>
              <a:rPr lang="en-US" sz="2300" dirty="0" smtClean="0"/>
              <a:t>	+ Selective attrition</a:t>
            </a:r>
          </a:p>
          <a:p>
            <a:pPr eaLnBrk="1" hangingPunct="1">
              <a:lnSpc>
                <a:spcPct val="110000"/>
              </a:lnSpc>
              <a:buFont typeface="Wingdings" pitchFamily="2" charset="2"/>
              <a:buNone/>
            </a:pPr>
            <a:r>
              <a:rPr lang="en-US" sz="2300" dirty="0" smtClean="0"/>
              <a:t>	+ Program are complex interventions with multiple components</a:t>
            </a:r>
          </a:p>
          <a:p>
            <a:pPr eaLnBrk="1" hangingPunct="1">
              <a:lnSpc>
                <a:spcPct val="110000"/>
              </a:lnSpc>
              <a:buFont typeface="Wingdings" pitchFamily="2" charset="2"/>
              <a:buNone/>
            </a:pPr>
            <a:r>
              <a:rPr lang="en-US" sz="2300" dirty="0" smtClean="0"/>
              <a:t>	+ Generalization is questionable (external validity)</a:t>
            </a:r>
          </a:p>
          <a:p>
            <a:pPr eaLnBrk="1" hangingPunct="1">
              <a:lnSpc>
                <a:spcPct val="110000"/>
              </a:lnSpc>
              <a:buFont typeface="Wingdings" pitchFamily="2" charset="2"/>
              <a:buNone/>
            </a:pPr>
            <a:r>
              <a:rPr lang="en-US" sz="2300" dirty="0" smtClean="0"/>
              <a:t>	+ Costly implementation</a:t>
            </a:r>
          </a:p>
          <a:p>
            <a:pPr eaLnBrk="1" hangingPunct="1">
              <a:lnSpc>
                <a:spcPct val="110000"/>
              </a:lnSpc>
              <a:buFont typeface="Wingdings" pitchFamily="2" charset="2"/>
              <a:buNone/>
            </a:pPr>
            <a:endParaRPr lang="en-US" sz="2300" dirty="0" smtClean="0"/>
          </a:p>
          <a:p>
            <a:pPr eaLnBrk="1" hangingPunct="1">
              <a:lnSpc>
                <a:spcPct val="110000"/>
              </a:lnSpc>
              <a:buFont typeface="Wingdings" pitchFamily="2" charset="2"/>
              <a:buNone/>
            </a:pPr>
            <a:r>
              <a:rPr lang="en-US" sz="2300" dirty="0" smtClean="0"/>
              <a:t>Also, outcomes are affected by factors from multiple levels, so randomization at a higher level does not guarantee that factors from lower-levels will be evenly distributed between the treatment and control group.</a:t>
            </a:r>
            <a:endParaRPr lang="en-US" sz="2300" b="1" i="1" dirty="0" smtClean="0"/>
          </a:p>
        </p:txBody>
      </p:sp>
      <p:grpSp>
        <p:nvGrpSpPr>
          <p:cNvPr id="40964" name="Group 4"/>
          <p:cNvGrpSpPr>
            <a:grpSpLocks/>
          </p:cNvGrpSpPr>
          <p:nvPr/>
        </p:nvGrpSpPr>
        <p:grpSpPr bwMode="auto">
          <a:xfrm>
            <a:off x="0" y="838200"/>
            <a:ext cx="9132888" cy="152400"/>
            <a:chOff x="0" y="900"/>
            <a:chExt cx="5753" cy="96"/>
          </a:xfrm>
        </p:grpSpPr>
        <p:sp>
          <p:nvSpPr>
            <p:cNvPr id="40965"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40966"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p:cNvPicPr>
            <a:picLocks noChangeAspect="1" noChangeArrowheads="1"/>
          </p:cNvPicPr>
          <p:nvPr/>
        </p:nvPicPr>
        <p:blipFill>
          <a:blip r:embed="rId3"/>
          <a:srcRect/>
          <a:stretch>
            <a:fillRect/>
          </a:stretch>
        </p:blipFill>
        <p:spPr bwMode="auto">
          <a:xfrm>
            <a:off x="1371600" y="104775"/>
            <a:ext cx="6172200" cy="664845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dirty="0">
              <a:solidFill>
                <a:srgbClr val="FFFF66"/>
              </a:solidFill>
            </a:endParaRPr>
          </a:p>
        </p:txBody>
      </p:sp>
      <p:sp>
        <p:nvSpPr>
          <p:cNvPr id="41987"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dirty="0" smtClean="0"/>
          </a:p>
          <a:p>
            <a:pPr eaLnBrk="1" hangingPunct="1">
              <a:buFont typeface="Wingdings" pitchFamily="2" charset="2"/>
              <a:buNone/>
            </a:pPr>
            <a:r>
              <a:rPr lang="en-US" sz="2300" dirty="0" smtClean="0">
                <a:solidFill>
                  <a:schemeClr val="tx2"/>
                </a:solidFill>
              </a:rPr>
              <a:t>Types of Experimental Designs</a:t>
            </a:r>
          </a:p>
          <a:p>
            <a:pPr eaLnBrk="1" hangingPunct="1"/>
            <a:r>
              <a:rPr lang="en-US" sz="2300" u="sng" dirty="0" smtClean="0"/>
              <a:t>Pretest-Posttest </a:t>
            </a:r>
            <a:r>
              <a:rPr lang="en-US" sz="2300" u="sng" dirty="0" smtClean="0"/>
              <a:t>Control Group Design: Classic </a:t>
            </a:r>
            <a:r>
              <a:rPr lang="en-US" sz="2300" u="sng" dirty="0" smtClean="0"/>
              <a:t>experimental</a:t>
            </a:r>
            <a:endParaRPr lang="en-US" sz="2300" u="sng" dirty="0" smtClean="0"/>
          </a:p>
          <a:p>
            <a:pPr lvl="1" eaLnBrk="1" hangingPunct="1">
              <a:buClr>
                <a:schemeClr val="tx1"/>
              </a:buClr>
              <a:buFont typeface="Wingdings" pitchFamily="2" charset="2"/>
              <a:buNone/>
            </a:pPr>
            <a:r>
              <a:rPr lang="en-US" sz="2100" dirty="0" smtClean="0"/>
              <a:t>              O1    X     O2	  Treatment</a:t>
            </a:r>
          </a:p>
          <a:p>
            <a:pPr lvl="1" eaLnBrk="1" hangingPunct="1">
              <a:buClr>
                <a:schemeClr val="tx1"/>
              </a:buClr>
              <a:buFont typeface="Wingdings" pitchFamily="2" charset="2"/>
              <a:buNone/>
            </a:pPr>
            <a:endParaRPr lang="en-US" sz="2100" dirty="0" smtClean="0"/>
          </a:p>
          <a:p>
            <a:pPr lvl="1" eaLnBrk="1" hangingPunct="1">
              <a:buClr>
                <a:schemeClr val="tx1"/>
              </a:buClr>
              <a:buFont typeface="Wingdings" pitchFamily="2" charset="2"/>
              <a:buNone/>
            </a:pPr>
            <a:r>
              <a:rPr lang="en-US" sz="2100" dirty="0" smtClean="0"/>
              <a:t>              O3           O4           Control</a:t>
            </a:r>
          </a:p>
          <a:p>
            <a:pPr lvl="1" eaLnBrk="1" hangingPunct="1">
              <a:buClr>
                <a:schemeClr val="tx1"/>
              </a:buClr>
              <a:buFont typeface="Wingdings" pitchFamily="2" charset="2"/>
              <a:buNone/>
            </a:pPr>
            <a:endParaRPr lang="en-US" sz="2100" dirty="0" smtClean="0"/>
          </a:p>
          <a:p>
            <a:pPr lvl="1" eaLnBrk="1" hangingPunct="1">
              <a:buClr>
                <a:schemeClr val="tx1"/>
              </a:buClr>
              <a:buFont typeface="Wingdings" pitchFamily="2" charset="2"/>
              <a:buNone/>
            </a:pPr>
            <a:r>
              <a:rPr lang="en-US" sz="2100" dirty="0" smtClean="0"/>
              <a:t>[R] = randomization</a:t>
            </a:r>
          </a:p>
          <a:p>
            <a:pPr lvl="1" eaLnBrk="1" hangingPunct="1">
              <a:buClr>
                <a:schemeClr val="tx1"/>
              </a:buClr>
              <a:buFont typeface="Wingdings" pitchFamily="2" charset="2"/>
              <a:buNone/>
            </a:pPr>
            <a:r>
              <a:rPr lang="en-US" sz="2100" dirty="0" smtClean="0"/>
              <a:t>X = Treatment.       O1…O4 = Group observation at time T</a:t>
            </a:r>
          </a:p>
          <a:p>
            <a:pPr lvl="1" eaLnBrk="1" hangingPunct="1">
              <a:buClr>
                <a:schemeClr val="tx1"/>
              </a:buClr>
              <a:buFont typeface="Wingdings" pitchFamily="2" charset="2"/>
              <a:buNone/>
            </a:pPr>
            <a:r>
              <a:rPr lang="en-US" sz="2100" dirty="0" smtClean="0"/>
              <a:t>Program impact = (change in Treatment) – (change in Control)</a:t>
            </a:r>
          </a:p>
          <a:p>
            <a:pPr lvl="1" eaLnBrk="1" hangingPunct="1">
              <a:buClr>
                <a:schemeClr val="tx1"/>
              </a:buClr>
              <a:buFont typeface="Wingdings" pitchFamily="2" charset="2"/>
              <a:buNone/>
            </a:pPr>
            <a:r>
              <a:rPr lang="en-US" sz="2100" dirty="0" smtClean="0"/>
              <a:t>				[O2-O1] – [O4-O3] +/- error</a:t>
            </a:r>
          </a:p>
          <a:p>
            <a:pPr eaLnBrk="1" hangingPunct="1">
              <a:buClr>
                <a:schemeClr val="tx1"/>
              </a:buClr>
              <a:buFont typeface="Wingdings" pitchFamily="2" charset="2"/>
              <a:buNone/>
            </a:pPr>
            <a:endParaRPr lang="en-US" sz="2300" dirty="0" smtClean="0"/>
          </a:p>
          <a:p>
            <a:pPr eaLnBrk="1" hangingPunct="1"/>
            <a:r>
              <a:rPr lang="en-US" sz="2300" dirty="0" smtClean="0"/>
              <a:t>Baseline provides confirmation that two groups are equivalent</a:t>
            </a:r>
          </a:p>
          <a:p>
            <a:pPr eaLnBrk="1" hangingPunct="1"/>
            <a:r>
              <a:rPr lang="en-US" sz="2300" dirty="0" smtClean="0"/>
              <a:t>Needs “before” and “after” measurement</a:t>
            </a:r>
            <a:endParaRPr lang="en-US" sz="2300" b="1" i="1" dirty="0" smtClean="0"/>
          </a:p>
        </p:txBody>
      </p:sp>
      <p:grpSp>
        <p:nvGrpSpPr>
          <p:cNvPr id="41988" name="Group 4"/>
          <p:cNvGrpSpPr>
            <a:grpSpLocks/>
          </p:cNvGrpSpPr>
          <p:nvPr/>
        </p:nvGrpSpPr>
        <p:grpSpPr bwMode="auto">
          <a:xfrm>
            <a:off x="0" y="838200"/>
            <a:ext cx="9132888" cy="152400"/>
            <a:chOff x="0" y="900"/>
            <a:chExt cx="5753" cy="96"/>
          </a:xfrm>
        </p:grpSpPr>
        <p:sp>
          <p:nvSpPr>
            <p:cNvPr id="41992"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41993"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
        <p:nvSpPr>
          <p:cNvPr id="41989" name="Text Box 7"/>
          <p:cNvSpPr txBox="1">
            <a:spLocks noChangeArrowheads="1"/>
          </p:cNvSpPr>
          <p:nvPr/>
        </p:nvSpPr>
        <p:spPr bwMode="auto">
          <a:xfrm>
            <a:off x="685800" y="1905000"/>
            <a:ext cx="638175" cy="519113"/>
          </a:xfrm>
          <a:prstGeom prst="rect">
            <a:avLst/>
          </a:prstGeom>
          <a:noFill/>
          <a:ln w="9525">
            <a:noFill/>
            <a:miter lim="800000"/>
            <a:headEnd/>
            <a:tailEnd/>
          </a:ln>
        </p:spPr>
        <p:txBody>
          <a:bodyPr wrap="none">
            <a:spAutoFit/>
          </a:bodyPr>
          <a:lstStyle/>
          <a:p>
            <a:pPr eaLnBrk="0" hangingPunct="0"/>
            <a:r>
              <a:rPr lang="en-US" sz="2800" dirty="0"/>
              <a:t>[R]</a:t>
            </a:r>
          </a:p>
        </p:txBody>
      </p:sp>
      <p:sp>
        <p:nvSpPr>
          <p:cNvPr id="41990" name="Line 9"/>
          <p:cNvSpPr>
            <a:spLocks noChangeShapeType="1"/>
          </p:cNvSpPr>
          <p:nvPr/>
        </p:nvSpPr>
        <p:spPr bwMode="auto">
          <a:xfrm flipV="1">
            <a:off x="1219200" y="1752600"/>
            <a:ext cx="533400" cy="381000"/>
          </a:xfrm>
          <a:prstGeom prst="line">
            <a:avLst/>
          </a:prstGeom>
          <a:noFill/>
          <a:ln w="9525">
            <a:solidFill>
              <a:schemeClr val="tx1"/>
            </a:solidFill>
            <a:round/>
            <a:headEnd/>
            <a:tailEnd type="triangle" w="med" len="med"/>
          </a:ln>
        </p:spPr>
        <p:txBody>
          <a:bodyPr/>
          <a:lstStyle/>
          <a:p>
            <a:endParaRPr lang="en-ZA" dirty="0"/>
          </a:p>
        </p:txBody>
      </p:sp>
      <p:sp>
        <p:nvSpPr>
          <p:cNvPr id="41991" name="Line 10"/>
          <p:cNvSpPr>
            <a:spLocks noChangeShapeType="1"/>
          </p:cNvSpPr>
          <p:nvPr/>
        </p:nvSpPr>
        <p:spPr bwMode="auto">
          <a:xfrm>
            <a:off x="1219200" y="2133600"/>
            <a:ext cx="533400" cy="381000"/>
          </a:xfrm>
          <a:prstGeom prst="line">
            <a:avLst/>
          </a:prstGeom>
          <a:noFill/>
          <a:ln w="9525">
            <a:solidFill>
              <a:schemeClr val="tx1"/>
            </a:solidFill>
            <a:round/>
            <a:headEnd/>
            <a:tailEnd type="triangle" w="med" len="med"/>
          </a:ln>
        </p:spPr>
        <p:txBody>
          <a:bodyPr/>
          <a:lstStyle/>
          <a:p>
            <a:endParaRPr lang="en-ZA"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dirty="0">
              <a:solidFill>
                <a:srgbClr val="FFFF66"/>
              </a:solidFill>
            </a:endParaRPr>
          </a:p>
        </p:txBody>
      </p:sp>
      <p:sp>
        <p:nvSpPr>
          <p:cNvPr id="43011"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dirty="0" smtClean="0"/>
          </a:p>
          <a:p>
            <a:pPr eaLnBrk="1" hangingPunct="1">
              <a:buFont typeface="Wingdings" pitchFamily="2" charset="2"/>
              <a:buNone/>
            </a:pPr>
            <a:r>
              <a:rPr lang="en-US" sz="2300" dirty="0" smtClean="0">
                <a:solidFill>
                  <a:schemeClr val="tx2"/>
                </a:solidFill>
              </a:rPr>
              <a:t>Types of Experimental Designs</a:t>
            </a:r>
          </a:p>
          <a:p>
            <a:pPr eaLnBrk="1" hangingPunct="1"/>
            <a:r>
              <a:rPr lang="en-US" sz="2300" u="sng" dirty="0" smtClean="0"/>
              <a:t>Posttest </a:t>
            </a:r>
            <a:r>
              <a:rPr lang="en-US" sz="2300" u="sng" dirty="0" smtClean="0"/>
              <a:t>Control Group Design</a:t>
            </a:r>
          </a:p>
          <a:p>
            <a:pPr lvl="1" eaLnBrk="1" hangingPunct="1">
              <a:buClr>
                <a:schemeClr val="tx1"/>
              </a:buClr>
              <a:buFont typeface="Wingdings" pitchFamily="2" charset="2"/>
              <a:buNone/>
            </a:pPr>
            <a:r>
              <a:rPr lang="en-US" sz="2100" dirty="0" smtClean="0"/>
              <a:t>                  X     O1		Treatment</a:t>
            </a:r>
          </a:p>
          <a:p>
            <a:pPr lvl="1" eaLnBrk="1" hangingPunct="1">
              <a:buClr>
                <a:schemeClr val="tx1"/>
              </a:buClr>
              <a:buFont typeface="Wingdings" pitchFamily="2" charset="2"/>
              <a:buNone/>
            </a:pPr>
            <a:endParaRPr lang="en-US" sz="2100" dirty="0" smtClean="0"/>
          </a:p>
          <a:p>
            <a:pPr lvl="1" eaLnBrk="1" hangingPunct="1">
              <a:buClr>
                <a:schemeClr val="tx1"/>
              </a:buClr>
              <a:buFont typeface="Wingdings" pitchFamily="2" charset="2"/>
              <a:buNone/>
            </a:pPr>
            <a:r>
              <a:rPr lang="en-US" sz="2100" dirty="0" smtClean="0"/>
              <a:t>                         O2		Control</a:t>
            </a:r>
          </a:p>
          <a:p>
            <a:pPr lvl="1" eaLnBrk="1" hangingPunct="1">
              <a:buClr>
                <a:schemeClr val="tx1"/>
              </a:buClr>
              <a:buFont typeface="Wingdings" pitchFamily="2" charset="2"/>
              <a:buNone/>
            </a:pPr>
            <a:endParaRPr lang="en-US" sz="2100" dirty="0" smtClean="0"/>
          </a:p>
          <a:p>
            <a:pPr lvl="1" eaLnBrk="1" hangingPunct="1">
              <a:buClr>
                <a:schemeClr val="tx1"/>
              </a:buClr>
              <a:buFont typeface="Wingdings" pitchFamily="2" charset="2"/>
              <a:buNone/>
            </a:pPr>
            <a:r>
              <a:rPr lang="en-US" sz="2100" dirty="0" smtClean="0"/>
              <a:t>[R] = randomization</a:t>
            </a:r>
          </a:p>
          <a:p>
            <a:pPr lvl="1" eaLnBrk="1" hangingPunct="1">
              <a:buClr>
                <a:schemeClr val="tx1"/>
              </a:buClr>
              <a:buFont typeface="Wingdings" pitchFamily="2" charset="2"/>
              <a:buNone/>
            </a:pPr>
            <a:r>
              <a:rPr lang="en-US" sz="2100" dirty="0" smtClean="0"/>
              <a:t>Program impact = (Difference between Treatment and Control)</a:t>
            </a:r>
          </a:p>
          <a:p>
            <a:pPr lvl="1" eaLnBrk="1" hangingPunct="1">
              <a:buClr>
                <a:schemeClr val="tx1"/>
              </a:buClr>
              <a:buFont typeface="Wingdings" pitchFamily="2" charset="2"/>
              <a:buNone/>
            </a:pPr>
            <a:r>
              <a:rPr lang="en-US" sz="2100" dirty="0" smtClean="0"/>
              <a:t>				[O1-O2] +/- error</a:t>
            </a:r>
          </a:p>
          <a:p>
            <a:pPr eaLnBrk="1" hangingPunct="1"/>
            <a:r>
              <a:rPr lang="en-US" sz="2300" dirty="0" smtClean="0"/>
              <a:t>Randomization </a:t>
            </a:r>
            <a:r>
              <a:rPr lang="en-US" sz="2300" dirty="0" smtClean="0"/>
              <a:t>should ensure that Treatment and Control Groups are equivalent, but there is no confirmation of that assumption</a:t>
            </a:r>
          </a:p>
          <a:p>
            <a:pPr eaLnBrk="1" hangingPunct="1">
              <a:buClr>
                <a:schemeClr val="tx1"/>
              </a:buClr>
              <a:buFont typeface="Wingdings" pitchFamily="2" charset="2"/>
              <a:buNone/>
            </a:pPr>
            <a:endParaRPr lang="en-US" sz="2300" dirty="0" smtClean="0"/>
          </a:p>
        </p:txBody>
      </p:sp>
      <p:grpSp>
        <p:nvGrpSpPr>
          <p:cNvPr id="43012" name="Group 4"/>
          <p:cNvGrpSpPr>
            <a:grpSpLocks/>
          </p:cNvGrpSpPr>
          <p:nvPr/>
        </p:nvGrpSpPr>
        <p:grpSpPr bwMode="auto">
          <a:xfrm>
            <a:off x="0" y="838200"/>
            <a:ext cx="9132888" cy="152400"/>
            <a:chOff x="0" y="900"/>
            <a:chExt cx="5753" cy="96"/>
          </a:xfrm>
        </p:grpSpPr>
        <p:sp>
          <p:nvSpPr>
            <p:cNvPr id="43016"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43017"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
        <p:nvSpPr>
          <p:cNvPr id="43013" name="Text Box 7"/>
          <p:cNvSpPr txBox="1">
            <a:spLocks noChangeArrowheads="1"/>
          </p:cNvSpPr>
          <p:nvPr/>
        </p:nvSpPr>
        <p:spPr bwMode="auto">
          <a:xfrm>
            <a:off x="685800" y="1905000"/>
            <a:ext cx="638175" cy="519113"/>
          </a:xfrm>
          <a:prstGeom prst="rect">
            <a:avLst/>
          </a:prstGeom>
          <a:noFill/>
          <a:ln w="9525">
            <a:noFill/>
            <a:miter lim="800000"/>
            <a:headEnd/>
            <a:tailEnd/>
          </a:ln>
        </p:spPr>
        <p:txBody>
          <a:bodyPr wrap="none">
            <a:spAutoFit/>
          </a:bodyPr>
          <a:lstStyle/>
          <a:p>
            <a:pPr eaLnBrk="0" hangingPunct="0"/>
            <a:r>
              <a:rPr lang="en-US" sz="2800" dirty="0"/>
              <a:t>[R]</a:t>
            </a:r>
          </a:p>
        </p:txBody>
      </p:sp>
      <p:sp>
        <p:nvSpPr>
          <p:cNvPr id="43014" name="Line 8"/>
          <p:cNvSpPr>
            <a:spLocks noChangeShapeType="1"/>
          </p:cNvSpPr>
          <p:nvPr/>
        </p:nvSpPr>
        <p:spPr bwMode="auto">
          <a:xfrm flipV="1">
            <a:off x="1219200" y="1752600"/>
            <a:ext cx="533400" cy="381000"/>
          </a:xfrm>
          <a:prstGeom prst="line">
            <a:avLst/>
          </a:prstGeom>
          <a:noFill/>
          <a:ln w="9525">
            <a:solidFill>
              <a:schemeClr val="tx1"/>
            </a:solidFill>
            <a:round/>
            <a:headEnd/>
            <a:tailEnd type="triangle" w="med" len="med"/>
          </a:ln>
        </p:spPr>
        <p:txBody>
          <a:bodyPr/>
          <a:lstStyle/>
          <a:p>
            <a:endParaRPr lang="en-ZA" dirty="0"/>
          </a:p>
        </p:txBody>
      </p:sp>
      <p:sp>
        <p:nvSpPr>
          <p:cNvPr id="43015" name="Line 9"/>
          <p:cNvSpPr>
            <a:spLocks noChangeShapeType="1"/>
          </p:cNvSpPr>
          <p:nvPr/>
        </p:nvSpPr>
        <p:spPr bwMode="auto">
          <a:xfrm>
            <a:off x="1219200" y="2133600"/>
            <a:ext cx="533400" cy="381000"/>
          </a:xfrm>
          <a:prstGeom prst="line">
            <a:avLst/>
          </a:prstGeom>
          <a:noFill/>
          <a:ln w="9525">
            <a:solidFill>
              <a:schemeClr val="tx1"/>
            </a:solidFill>
            <a:round/>
            <a:headEnd/>
            <a:tailEnd type="triangle" w="med" len="med"/>
          </a:ln>
        </p:spPr>
        <p:txBody>
          <a:bodyPr/>
          <a:lstStyle/>
          <a:p>
            <a:endParaRPr lang="en-ZA"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dirty="0">
              <a:solidFill>
                <a:srgbClr val="FFFF66"/>
              </a:solidFill>
            </a:endParaRPr>
          </a:p>
        </p:txBody>
      </p:sp>
      <p:sp>
        <p:nvSpPr>
          <p:cNvPr id="44035"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dirty="0" smtClean="0"/>
          </a:p>
          <a:p>
            <a:pPr eaLnBrk="1" hangingPunct="1">
              <a:buFont typeface="Wingdings" pitchFamily="2" charset="2"/>
              <a:buNone/>
            </a:pPr>
            <a:r>
              <a:rPr lang="en-US" sz="2300" dirty="0" smtClean="0">
                <a:solidFill>
                  <a:schemeClr val="tx2"/>
                </a:solidFill>
              </a:rPr>
              <a:t>Types of Experimental Designs</a:t>
            </a:r>
          </a:p>
          <a:p>
            <a:pPr eaLnBrk="1" hangingPunct="1"/>
            <a:r>
              <a:rPr lang="en-US" sz="2300" u="sng" dirty="0" smtClean="0"/>
              <a:t>Four-Group </a:t>
            </a:r>
            <a:r>
              <a:rPr lang="en-US" sz="2300" u="sng" dirty="0" smtClean="0"/>
              <a:t>Pretest-Posttest Control Group Design</a:t>
            </a:r>
          </a:p>
          <a:p>
            <a:pPr lvl="1" eaLnBrk="1" hangingPunct="1">
              <a:buClr>
                <a:schemeClr val="tx1"/>
              </a:buClr>
              <a:buFont typeface="Wingdings" pitchFamily="2" charset="2"/>
              <a:buNone/>
            </a:pPr>
            <a:r>
              <a:rPr lang="en-US" sz="2100" dirty="0" smtClean="0"/>
              <a:t>              O1    X     O2</a:t>
            </a:r>
          </a:p>
          <a:p>
            <a:pPr lvl="1" eaLnBrk="1" hangingPunct="1">
              <a:lnSpc>
                <a:spcPct val="70000"/>
              </a:lnSpc>
              <a:buClr>
                <a:schemeClr val="tx1"/>
              </a:buClr>
              <a:buFont typeface="Wingdings" pitchFamily="2" charset="2"/>
              <a:buNone/>
            </a:pPr>
            <a:r>
              <a:rPr lang="en-US" sz="2100" dirty="0" smtClean="0"/>
              <a:t>              O3           O4</a:t>
            </a:r>
          </a:p>
          <a:p>
            <a:pPr lvl="1" eaLnBrk="1" hangingPunct="1">
              <a:buClr>
                <a:schemeClr val="tx1"/>
              </a:buClr>
              <a:buFont typeface="Wingdings" pitchFamily="2" charset="2"/>
              <a:buNone/>
            </a:pPr>
            <a:r>
              <a:rPr lang="en-US" sz="2100" dirty="0" smtClean="0"/>
              <a:t>                       X     O5	</a:t>
            </a:r>
          </a:p>
          <a:p>
            <a:pPr lvl="1" eaLnBrk="1" hangingPunct="1">
              <a:lnSpc>
                <a:spcPct val="70000"/>
              </a:lnSpc>
              <a:buClr>
                <a:schemeClr val="tx1"/>
              </a:buClr>
              <a:buFont typeface="Wingdings" pitchFamily="2" charset="2"/>
              <a:buNone/>
            </a:pPr>
            <a:r>
              <a:rPr lang="en-US" sz="2100" dirty="0" smtClean="0"/>
              <a:t>				O6</a:t>
            </a:r>
          </a:p>
          <a:p>
            <a:pPr lvl="1" eaLnBrk="1" hangingPunct="1">
              <a:lnSpc>
                <a:spcPct val="70000"/>
              </a:lnSpc>
              <a:buClr>
                <a:schemeClr val="tx1"/>
              </a:buClr>
              <a:buFont typeface="Wingdings" pitchFamily="2" charset="2"/>
              <a:buNone/>
            </a:pPr>
            <a:endParaRPr lang="en-US" sz="2100" dirty="0" smtClean="0"/>
          </a:p>
          <a:p>
            <a:pPr lvl="1" eaLnBrk="1" hangingPunct="1">
              <a:buClr>
                <a:schemeClr val="tx1"/>
              </a:buClr>
              <a:buFont typeface="Wingdings" pitchFamily="2" charset="2"/>
              <a:buNone/>
            </a:pPr>
            <a:r>
              <a:rPr lang="en-US" sz="2100" dirty="0" smtClean="0"/>
              <a:t>[R] = randomization</a:t>
            </a:r>
          </a:p>
          <a:p>
            <a:pPr eaLnBrk="1" hangingPunct="1">
              <a:buClr>
                <a:schemeClr val="tx1"/>
              </a:buClr>
              <a:buFont typeface="Wingdings" pitchFamily="2" charset="2"/>
              <a:buNone/>
            </a:pPr>
            <a:endParaRPr lang="en-US" sz="2300" dirty="0" smtClean="0"/>
          </a:p>
          <a:p>
            <a:pPr eaLnBrk="1" hangingPunct="1"/>
            <a:r>
              <a:rPr lang="en-US" sz="2300" dirty="0" smtClean="0"/>
              <a:t>It allows to examine effect of testing and the interaction between testing and treatment: O2 and O4 might have effect of pre-test, while O5 and O6 do not have effect of pre-test</a:t>
            </a:r>
          </a:p>
          <a:p>
            <a:pPr eaLnBrk="1" hangingPunct="1"/>
            <a:endParaRPr lang="en-US" sz="2300" dirty="0" smtClean="0"/>
          </a:p>
        </p:txBody>
      </p:sp>
      <p:grpSp>
        <p:nvGrpSpPr>
          <p:cNvPr id="44036" name="Group 4"/>
          <p:cNvGrpSpPr>
            <a:grpSpLocks/>
          </p:cNvGrpSpPr>
          <p:nvPr/>
        </p:nvGrpSpPr>
        <p:grpSpPr bwMode="auto">
          <a:xfrm>
            <a:off x="0" y="838200"/>
            <a:ext cx="9132888" cy="152400"/>
            <a:chOff x="0" y="900"/>
            <a:chExt cx="5753" cy="96"/>
          </a:xfrm>
        </p:grpSpPr>
        <p:sp>
          <p:nvSpPr>
            <p:cNvPr id="44042"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dirty="0"/>
            </a:p>
          </p:txBody>
        </p:sp>
        <p:sp>
          <p:nvSpPr>
            <p:cNvPr id="44043"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dirty="0"/>
            </a:p>
          </p:txBody>
        </p:sp>
      </p:grpSp>
      <p:sp>
        <p:nvSpPr>
          <p:cNvPr id="44037" name="Text Box 7"/>
          <p:cNvSpPr txBox="1">
            <a:spLocks noChangeArrowheads="1"/>
          </p:cNvSpPr>
          <p:nvPr/>
        </p:nvSpPr>
        <p:spPr bwMode="auto">
          <a:xfrm>
            <a:off x="685800" y="1905000"/>
            <a:ext cx="638175" cy="519113"/>
          </a:xfrm>
          <a:prstGeom prst="rect">
            <a:avLst/>
          </a:prstGeom>
          <a:noFill/>
          <a:ln w="9525">
            <a:noFill/>
            <a:miter lim="800000"/>
            <a:headEnd/>
            <a:tailEnd/>
          </a:ln>
        </p:spPr>
        <p:txBody>
          <a:bodyPr wrap="none">
            <a:spAutoFit/>
          </a:bodyPr>
          <a:lstStyle/>
          <a:p>
            <a:pPr eaLnBrk="0" hangingPunct="0"/>
            <a:r>
              <a:rPr lang="en-US" sz="2800" dirty="0"/>
              <a:t>[R]</a:t>
            </a:r>
          </a:p>
        </p:txBody>
      </p:sp>
      <p:sp>
        <p:nvSpPr>
          <p:cNvPr id="44038" name="Line 10"/>
          <p:cNvSpPr>
            <a:spLocks noChangeShapeType="1"/>
          </p:cNvSpPr>
          <p:nvPr/>
        </p:nvSpPr>
        <p:spPr bwMode="auto">
          <a:xfrm flipV="1">
            <a:off x="1295400" y="1828800"/>
            <a:ext cx="457200" cy="381000"/>
          </a:xfrm>
          <a:prstGeom prst="line">
            <a:avLst/>
          </a:prstGeom>
          <a:noFill/>
          <a:ln w="9525">
            <a:solidFill>
              <a:schemeClr val="tx1"/>
            </a:solidFill>
            <a:round/>
            <a:headEnd/>
            <a:tailEnd type="triangle" w="med" len="med"/>
          </a:ln>
        </p:spPr>
        <p:txBody>
          <a:bodyPr/>
          <a:lstStyle/>
          <a:p>
            <a:endParaRPr lang="en-ZA" dirty="0"/>
          </a:p>
        </p:txBody>
      </p:sp>
      <p:sp>
        <p:nvSpPr>
          <p:cNvPr id="44039" name="Line 11"/>
          <p:cNvSpPr>
            <a:spLocks noChangeShapeType="1"/>
          </p:cNvSpPr>
          <p:nvPr/>
        </p:nvSpPr>
        <p:spPr bwMode="auto">
          <a:xfrm flipV="1">
            <a:off x="1295400" y="2057400"/>
            <a:ext cx="457200" cy="152400"/>
          </a:xfrm>
          <a:prstGeom prst="line">
            <a:avLst/>
          </a:prstGeom>
          <a:noFill/>
          <a:ln w="9525">
            <a:solidFill>
              <a:schemeClr val="tx1"/>
            </a:solidFill>
            <a:round/>
            <a:headEnd/>
            <a:tailEnd type="triangle" w="med" len="med"/>
          </a:ln>
        </p:spPr>
        <p:txBody>
          <a:bodyPr/>
          <a:lstStyle/>
          <a:p>
            <a:endParaRPr lang="en-ZA" dirty="0"/>
          </a:p>
        </p:txBody>
      </p:sp>
      <p:sp>
        <p:nvSpPr>
          <p:cNvPr id="44040" name="Line 12"/>
          <p:cNvSpPr>
            <a:spLocks noChangeShapeType="1"/>
          </p:cNvSpPr>
          <p:nvPr/>
        </p:nvSpPr>
        <p:spPr bwMode="auto">
          <a:xfrm>
            <a:off x="1295400" y="2209800"/>
            <a:ext cx="457200" cy="152400"/>
          </a:xfrm>
          <a:prstGeom prst="line">
            <a:avLst/>
          </a:prstGeom>
          <a:noFill/>
          <a:ln w="9525">
            <a:solidFill>
              <a:schemeClr val="tx1"/>
            </a:solidFill>
            <a:round/>
            <a:headEnd/>
            <a:tailEnd type="triangle" w="med" len="med"/>
          </a:ln>
        </p:spPr>
        <p:txBody>
          <a:bodyPr/>
          <a:lstStyle/>
          <a:p>
            <a:endParaRPr lang="en-ZA" dirty="0"/>
          </a:p>
        </p:txBody>
      </p:sp>
      <p:sp>
        <p:nvSpPr>
          <p:cNvPr id="44041" name="Line 13"/>
          <p:cNvSpPr>
            <a:spLocks noChangeShapeType="1"/>
          </p:cNvSpPr>
          <p:nvPr/>
        </p:nvSpPr>
        <p:spPr bwMode="auto">
          <a:xfrm>
            <a:off x="1295400" y="2209800"/>
            <a:ext cx="457200" cy="457200"/>
          </a:xfrm>
          <a:prstGeom prst="line">
            <a:avLst/>
          </a:prstGeom>
          <a:noFill/>
          <a:ln w="9525">
            <a:solidFill>
              <a:schemeClr val="tx1"/>
            </a:solidFill>
            <a:round/>
            <a:headEnd/>
            <a:tailEnd type="triangle" w="med" len="med"/>
          </a:ln>
        </p:spPr>
        <p:txBody>
          <a:bodyPr/>
          <a:lstStyle/>
          <a:p>
            <a:endParaRPr lang="en-ZA"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dirty="0">
              <a:solidFill>
                <a:srgbClr val="FFFF66"/>
              </a:solidFill>
            </a:endParaRPr>
          </a:p>
        </p:txBody>
      </p:sp>
      <p:sp>
        <p:nvSpPr>
          <p:cNvPr id="45059"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dirty="0" smtClean="0"/>
          </a:p>
          <a:p>
            <a:pPr eaLnBrk="1" hangingPunct="1">
              <a:buFont typeface="Wingdings" pitchFamily="2" charset="2"/>
              <a:buNone/>
            </a:pPr>
            <a:r>
              <a:rPr lang="en-US" sz="2300" dirty="0" smtClean="0">
                <a:solidFill>
                  <a:schemeClr val="tx2"/>
                </a:solidFill>
              </a:rPr>
              <a:t>Experimental Designs, Examples</a:t>
            </a:r>
          </a:p>
          <a:p>
            <a:pPr eaLnBrk="1" hangingPunct="1">
              <a:buFont typeface="Wingdings" pitchFamily="2" charset="2"/>
              <a:buNone/>
            </a:pPr>
            <a:endParaRPr lang="en-US" sz="2300" u="sng" dirty="0" smtClean="0"/>
          </a:p>
          <a:p>
            <a:pPr eaLnBrk="1" hangingPunct="1">
              <a:buFontTx/>
              <a:buNone/>
            </a:pPr>
            <a:r>
              <a:rPr lang="en-US" sz="2300" dirty="0" smtClean="0"/>
              <a:t>Taichung</a:t>
            </a:r>
            <a:r>
              <a:rPr lang="en-US" sz="2300" dirty="0" smtClean="0"/>
              <a:t>, Taiwan study </a:t>
            </a:r>
          </a:p>
          <a:p>
            <a:pPr eaLnBrk="1" hangingPunct="1">
              <a:buFontTx/>
              <a:buNone/>
            </a:pPr>
            <a:r>
              <a:rPr lang="en-US" sz="2300" dirty="0" smtClean="0"/>
              <a:t>Objective: to assess impact of FP program on contraceptive awareness and use</a:t>
            </a:r>
          </a:p>
          <a:p>
            <a:pPr eaLnBrk="1" hangingPunct="1">
              <a:buFontTx/>
              <a:buNone/>
            </a:pPr>
            <a:endParaRPr lang="en-US" sz="2300" dirty="0" smtClean="0"/>
          </a:p>
          <a:p>
            <a:pPr eaLnBrk="1" hangingPunct="1">
              <a:buFontTx/>
              <a:buNone/>
            </a:pPr>
            <a:r>
              <a:rPr lang="en-US" sz="2300" dirty="0" smtClean="0"/>
              <a:t>Set up: Local areas (</a:t>
            </a:r>
            <a:r>
              <a:rPr lang="en-US" sz="2300" dirty="0" err="1" smtClean="0"/>
              <a:t>lins</a:t>
            </a:r>
            <a:r>
              <a:rPr lang="en-US" sz="2300" dirty="0" smtClean="0"/>
              <a:t>) were randomly assigned to one of four experimental groups: three intervention groups and a control group</a:t>
            </a:r>
          </a:p>
          <a:p>
            <a:pPr eaLnBrk="1" hangingPunct="1">
              <a:buFontTx/>
              <a:buNone/>
            </a:pPr>
            <a:r>
              <a:rPr lang="en-US" sz="2300" dirty="0" smtClean="0"/>
              <a:t>	1. Full package to Husband and wife</a:t>
            </a:r>
          </a:p>
          <a:p>
            <a:pPr eaLnBrk="1" hangingPunct="1">
              <a:buFontTx/>
              <a:buNone/>
            </a:pPr>
            <a:r>
              <a:rPr lang="en-US" sz="2300" dirty="0" smtClean="0"/>
              <a:t>	2. Full package to wife only</a:t>
            </a:r>
          </a:p>
          <a:p>
            <a:pPr eaLnBrk="1" hangingPunct="1">
              <a:buFontTx/>
              <a:buNone/>
            </a:pPr>
            <a:r>
              <a:rPr lang="en-US" sz="2300" dirty="0" smtClean="0"/>
              <a:t>	3. Mailing of FP information</a:t>
            </a:r>
          </a:p>
          <a:p>
            <a:pPr eaLnBrk="1" hangingPunct="1">
              <a:buFontTx/>
              <a:buNone/>
            </a:pPr>
            <a:r>
              <a:rPr lang="en-US" sz="2300" dirty="0" smtClean="0"/>
              <a:t>	4. Control</a:t>
            </a:r>
          </a:p>
          <a:p>
            <a:pPr eaLnBrk="1" hangingPunct="1">
              <a:buFontTx/>
              <a:buNone/>
            </a:pPr>
            <a:endParaRPr lang="en-US" sz="2300" dirty="0" smtClean="0"/>
          </a:p>
          <a:p>
            <a:pPr eaLnBrk="1" hangingPunct="1">
              <a:buFontTx/>
              <a:buNone/>
            </a:pPr>
            <a:r>
              <a:rPr lang="en-US" sz="2300" dirty="0" smtClean="0"/>
              <a:t>Full package: visits of health workers, mailing and community meetings</a:t>
            </a:r>
          </a:p>
          <a:p>
            <a:pPr eaLnBrk="1" hangingPunct="1">
              <a:buFontTx/>
              <a:buNone/>
            </a:pPr>
            <a:endParaRPr lang="en-US" sz="2300" dirty="0" smtClean="0"/>
          </a:p>
          <a:p>
            <a:pPr eaLnBrk="1" hangingPunct="1">
              <a:buFontTx/>
              <a:buNone/>
            </a:pPr>
            <a:r>
              <a:rPr lang="en-US" sz="2300" dirty="0" smtClean="0"/>
              <a:t>Posttest Control group design. </a:t>
            </a:r>
          </a:p>
        </p:txBody>
      </p:sp>
      <p:grpSp>
        <p:nvGrpSpPr>
          <p:cNvPr id="45060" name="Group 4"/>
          <p:cNvGrpSpPr>
            <a:grpSpLocks/>
          </p:cNvGrpSpPr>
          <p:nvPr/>
        </p:nvGrpSpPr>
        <p:grpSpPr bwMode="auto">
          <a:xfrm>
            <a:off x="0" y="838200"/>
            <a:ext cx="9132888" cy="152400"/>
            <a:chOff x="0" y="900"/>
            <a:chExt cx="5753" cy="96"/>
          </a:xfrm>
        </p:grpSpPr>
        <p:sp>
          <p:nvSpPr>
            <p:cNvPr id="45061"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45062"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46083" name="Rectangle 3"/>
          <p:cNvSpPr>
            <a:spLocks noGrp="1" noChangeArrowheads="1"/>
          </p:cNvSpPr>
          <p:nvPr>
            <p:ph type="body" idx="1"/>
          </p:nvPr>
        </p:nvSpPr>
        <p:spPr>
          <a:xfrm>
            <a:off x="228600" y="-76200"/>
            <a:ext cx="8686800" cy="6934200"/>
          </a:xfrm>
          <a:noFill/>
        </p:spPr>
        <p:txBody>
          <a:bodyPr/>
          <a:lstStyle/>
          <a:p>
            <a:pPr marL="457200" indent="-457200" eaLnBrk="1" hangingPunct="1">
              <a:buFont typeface="Wingdings" pitchFamily="2" charset="2"/>
              <a:buNone/>
            </a:pPr>
            <a:endParaRPr lang="en-US" sz="2000" u="sng" smtClean="0"/>
          </a:p>
          <a:p>
            <a:pPr marL="457200" indent="-457200" eaLnBrk="1" hangingPunct="1">
              <a:buFont typeface="Wingdings" pitchFamily="2" charset="2"/>
              <a:buNone/>
            </a:pPr>
            <a:r>
              <a:rPr lang="en-US" sz="2300" smtClean="0">
                <a:solidFill>
                  <a:schemeClr val="tx2"/>
                </a:solidFill>
              </a:rPr>
              <a:t>Experimental Designs, Examples</a:t>
            </a:r>
          </a:p>
          <a:p>
            <a:pPr marL="457200" indent="-457200" eaLnBrk="1" hangingPunct="1">
              <a:buFont typeface="Wingdings" pitchFamily="2" charset="2"/>
              <a:buNone/>
            </a:pPr>
            <a:endParaRPr lang="en-US" sz="2300" u="sng" smtClean="0"/>
          </a:p>
          <a:p>
            <a:pPr marL="457200" indent="-457200" eaLnBrk="1" hangingPunct="1">
              <a:buFontTx/>
              <a:buNone/>
            </a:pPr>
            <a:r>
              <a:rPr lang="en-US" sz="2300" smtClean="0"/>
              <a:t>Taichung, Taiwan study </a:t>
            </a:r>
          </a:p>
          <a:p>
            <a:pPr marL="457200" indent="-457200" eaLnBrk="1" hangingPunct="1">
              <a:buFontTx/>
              <a:buNone/>
            </a:pPr>
            <a:r>
              <a:rPr lang="en-US" sz="2300" smtClean="0"/>
              <a:t>Results:</a:t>
            </a:r>
          </a:p>
          <a:p>
            <a:pPr marL="457200" indent="-457200" eaLnBrk="1" hangingPunct="1">
              <a:buFontTx/>
              <a:buNone/>
            </a:pPr>
            <a:r>
              <a:rPr lang="en-US" sz="2300" smtClean="0"/>
              <a:t>					Contraceptive Acceptance Rates</a:t>
            </a:r>
          </a:p>
          <a:p>
            <a:pPr marL="457200" indent="-457200" eaLnBrk="1" hangingPunct="1">
              <a:buFontTx/>
              <a:buNone/>
            </a:pPr>
            <a:r>
              <a:rPr lang="en-US" sz="2300" smtClean="0"/>
              <a:t>					13 months	29 months</a:t>
            </a:r>
          </a:p>
          <a:p>
            <a:pPr marL="457200" indent="-457200" eaLnBrk="1" hangingPunct="1">
              <a:buFontTx/>
              <a:buNone/>
            </a:pPr>
            <a:r>
              <a:rPr lang="en-US" sz="2300" smtClean="0"/>
              <a:t> - Full package, Hsbd &amp; wife	     17		   25</a:t>
            </a:r>
          </a:p>
          <a:p>
            <a:pPr marL="457200" indent="-457200" eaLnBrk="1" hangingPunct="1">
              <a:buFontTx/>
              <a:buNone/>
            </a:pPr>
            <a:r>
              <a:rPr lang="en-US" sz="2300" smtClean="0"/>
              <a:t> - Full package, wife only	     17		   26</a:t>
            </a:r>
          </a:p>
          <a:p>
            <a:pPr marL="457200" indent="-457200" eaLnBrk="1" hangingPunct="1">
              <a:buFontTx/>
              <a:buNone/>
            </a:pPr>
            <a:r>
              <a:rPr lang="en-US" sz="2300" smtClean="0"/>
              <a:t> - Mailing only			       8		   16</a:t>
            </a:r>
          </a:p>
          <a:p>
            <a:pPr marL="457200" indent="-457200" eaLnBrk="1" hangingPunct="1">
              <a:buFontTx/>
              <a:buNone/>
            </a:pPr>
            <a:r>
              <a:rPr lang="en-US" sz="2300" smtClean="0"/>
              <a:t> - Control 			       8		   18</a:t>
            </a:r>
          </a:p>
          <a:p>
            <a:pPr marL="457200" indent="-457200" eaLnBrk="1" hangingPunct="1">
              <a:buFontTx/>
              <a:buNone/>
            </a:pPr>
            <a:endParaRPr lang="en-US" sz="2300" smtClean="0"/>
          </a:p>
          <a:p>
            <a:pPr marL="457200" indent="-457200" eaLnBrk="1" hangingPunct="1">
              <a:buFontTx/>
              <a:buNone/>
            </a:pPr>
            <a:endParaRPr lang="en-US" sz="2300" smtClean="0"/>
          </a:p>
          <a:p>
            <a:pPr marL="457200" indent="-457200" eaLnBrk="1" hangingPunct="1">
              <a:buFontTx/>
              <a:buNone/>
            </a:pPr>
            <a:endParaRPr lang="en-US" sz="2300" smtClean="0"/>
          </a:p>
        </p:txBody>
      </p:sp>
      <p:grpSp>
        <p:nvGrpSpPr>
          <p:cNvPr id="46084" name="Group 4"/>
          <p:cNvGrpSpPr>
            <a:grpSpLocks/>
          </p:cNvGrpSpPr>
          <p:nvPr/>
        </p:nvGrpSpPr>
        <p:grpSpPr bwMode="auto">
          <a:xfrm>
            <a:off x="0" y="838200"/>
            <a:ext cx="9132888" cy="152400"/>
            <a:chOff x="0" y="900"/>
            <a:chExt cx="5753" cy="96"/>
          </a:xfrm>
        </p:grpSpPr>
        <p:sp>
          <p:nvSpPr>
            <p:cNvPr id="46085"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46086"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47107"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smtClean="0"/>
          </a:p>
          <a:p>
            <a:pPr eaLnBrk="1" hangingPunct="1">
              <a:buFont typeface="Wingdings" pitchFamily="2" charset="2"/>
              <a:buNone/>
            </a:pPr>
            <a:r>
              <a:rPr lang="en-US" sz="2300" smtClean="0">
                <a:solidFill>
                  <a:schemeClr val="tx2"/>
                </a:solidFill>
              </a:rPr>
              <a:t>Experimental Designs, Examples</a:t>
            </a:r>
          </a:p>
          <a:p>
            <a:pPr eaLnBrk="1" hangingPunct="1">
              <a:buFont typeface="Wingdings" pitchFamily="2" charset="2"/>
              <a:buNone/>
            </a:pPr>
            <a:endParaRPr lang="en-US" sz="2300" u="sng" smtClean="0"/>
          </a:p>
          <a:p>
            <a:pPr eaLnBrk="1" hangingPunct="1">
              <a:buFont typeface="Wingdings" pitchFamily="2" charset="2"/>
              <a:buNone/>
            </a:pPr>
            <a:endParaRPr lang="en-US" sz="2300" u="sng" smtClean="0"/>
          </a:p>
          <a:p>
            <a:pPr eaLnBrk="1" hangingPunct="1">
              <a:buFontTx/>
              <a:buNone/>
            </a:pPr>
            <a:r>
              <a:rPr lang="en-US" sz="2300" smtClean="0"/>
              <a:t>Bauman et.al. (1994) presents several examples of experiments</a:t>
            </a:r>
          </a:p>
          <a:p>
            <a:pPr eaLnBrk="1" hangingPunct="1">
              <a:buFontTx/>
              <a:buNone/>
            </a:pPr>
            <a:endParaRPr lang="en-US" sz="2300" smtClean="0"/>
          </a:p>
          <a:p>
            <a:pPr eaLnBrk="1" hangingPunct="1">
              <a:buFontTx/>
              <a:buNone/>
            </a:pPr>
            <a:r>
              <a:rPr lang="en-US" sz="2300" smtClean="0"/>
              <a:t>Used for assessing interventions of voluntary HIV counselling and testing</a:t>
            </a:r>
          </a:p>
          <a:p>
            <a:pPr eaLnBrk="1" hangingPunct="1">
              <a:buFontTx/>
              <a:buNone/>
            </a:pPr>
            <a:endParaRPr lang="en-US" sz="2300" smtClean="0"/>
          </a:p>
        </p:txBody>
      </p:sp>
      <p:grpSp>
        <p:nvGrpSpPr>
          <p:cNvPr id="47108" name="Group 4"/>
          <p:cNvGrpSpPr>
            <a:grpSpLocks/>
          </p:cNvGrpSpPr>
          <p:nvPr/>
        </p:nvGrpSpPr>
        <p:grpSpPr bwMode="auto">
          <a:xfrm>
            <a:off x="0" y="838200"/>
            <a:ext cx="9132888" cy="152400"/>
            <a:chOff x="0" y="900"/>
            <a:chExt cx="5753" cy="96"/>
          </a:xfrm>
        </p:grpSpPr>
        <p:sp>
          <p:nvSpPr>
            <p:cNvPr id="47109"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47110"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48131" name="Rectangle 3"/>
          <p:cNvSpPr>
            <a:spLocks noGrp="1" noChangeArrowheads="1"/>
          </p:cNvSpPr>
          <p:nvPr>
            <p:ph type="body" idx="1"/>
          </p:nvPr>
        </p:nvSpPr>
        <p:spPr>
          <a:xfrm>
            <a:off x="457200" y="-76200"/>
            <a:ext cx="8458200" cy="6934200"/>
          </a:xfrm>
          <a:noFill/>
        </p:spPr>
        <p:txBody>
          <a:bodyPr/>
          <a:lstStyle/>
          <a:p>
            <a:pPr eaLnBrk="1" hangingPunct="1">
              <a:buFont typeface="Wingdings" pitchFamily="2" charset="2"/>
              <a:buNone/>
            </a:pPr>
            <a:endParaRPr lang="en-US" sz="2000" u="sng" smtClean="0"/>
          </a:p>
          <a:p>
            <a:pPr eaLnBrk="1" hangingPunct="1">
              <a:buFont typeface="Wingdings" pitchFamily="2" charset="2"/>
              <a:buNone/>
            </a:pPr>
            <a:r>
              <a:rPr lang="en-US" sz="2400" smtClean="0">
                <a:solidFill>
                  <a:schemeClr val="tx2"/>
                </a:solidFill>
              </a:rPr>
              <a:t>Observational Designs</a:t>
            </a:r>
          </a:p>
          <a:p>
            <a:pPr eaLnBrk="1" hangingPunct="1">
              <a:lnSpc>
                <a:spcPct val="110000"/>
              </a:lnSpc>
              <a:buFont typeface="Wingdings" pitchFamily="2" charset="2"/>
              <a:buNone/>
            </a:pPr>
            <a:endParaRPr lang="en-US" sz="2800" smtClean="0"/>
          </a:p>
          <a:p>
            <a:pPr eaLnBrk="1" hangingPunct="1"/>
            <a:r>
              <a:rPr lang="en-US" sz="2300" smtClean="0"/>
              <a:t>There is no random assignment of individuals to treatment/control groups</a:t>
            </a:r>
          </a:p>
          <a:p>
            <a:pPr eaLnBrk="1" hangingPunct="1">
              <a:lnSpc>
                <a:spcPct val="60000"/>
              </a:lnSpc>
            </a:pPr>
            <a:endParaRPr lang="en-US" sz="2300" smtClean="0"/>
          </a:p>
          <a:p>
            <a:pPr eaLnBrk="1" hangingPunct="1"/>
            <a:r>
              <a:rPr lang="en-US" sz="2300" smtClean="0"/>
              <a:t>In consequence, there is no guarantee that “other” relevant factors are equivalent between the “participant” and “non-participant” groups</a:t>
            </a:r>
          </a:p>
          <a:p>
            <a:pPr eaLnBrk="1" hangingPunct="1">
              <a:lnSpc>
                <a:spcPct val="80000"/>
              </a:lnSpc>
            </a:pPr>
            <a:endParaRPr lang="en-US" sz="2300" smtClean="0"/>
          </a:p>
          <a:p>
            <a:pPr eaLnBrk="1" hangingPunct="1">
              <a:lnSpc>
                <a:spcPct val="110000"/>
              </a:lnSpc>
            </a:pPr>
            <a:r>
              <a:rPr lang="en-US" sz="2300" smtClean="0"/>
              <a:t>Observational designs, often referred as Quasi-experimental and Non-experimental designs, use matching techniques and statistical procedures to try to approximate the conditions of a experiment to control for multiple factors and to approximate a “control” group</a:t>
            </a:r>
          </a:p>
          <a:p>
            <a:pPr eaLnBrk="1" hangingPunct="1"/>
            <a:endParaRPr lang="en-US" sz="2300" smtClean="0"/>
          </a:p>
          <a:p>
            <a:pPr eaLnBrk="1" hangingPunct="1"/>
            <a:endParaRPr lang="en-US" sz="2300" smtClean="0"/>
          </a:p>
          <a:p>
            <a:pPr eaLnBrk="1" hangingPunct="1"/>
            <a:endParaRPr lang="en-US" sz="2300" smtClean="0"/>
          </a:p>
          <a:p>
            <a:pPr eaLnBrk="1" hangingPunct="1"/>
            <a:endParaRPr lang="en-US" sz="2300" smtClean="0"/>
          </a:p>
        </p:txBody>
      </p:sp>
      <p:grpSp>
        <p:nvGrpSpPr>
          <p:cNvPr id="48132" name="Group 4"/>
          <p:cNvGrpSpPr>
            <a:grpSpLocks/>
          </p:cNvGrpSpPr>
          <p:nvPr/>
        </p:nvGrpSpPr>
        <p:grpSpPr bwMode="auto">
          <a:xfrm>
            <a:off x="0" y="838200"/>
            <a:ext cx="9132888" cy="152400"/>
            <a:chOff x="0" y="900"/>
            <a:chExt cx="5753" cy="96"/>
          </a:xfrm>
        </p:grpSpPr>
        <p:sp>
          <p:nvSpPr>
            <p:cNvPr id="48133"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48134"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49155" name="Rectangle 1027"/>
          <p:cNvSpPr>
            <a:spLocks noGrp="1" noChangeArrowheads="1"/>
          </p:cNvSpPr>
          <p:nvPr>
            <p:ph type="body" idx="1"/>
          </p:nvPr>
        </p:nvSpPr>
        <p:spPr>
          <a:xfrm>
            <a:off x="457200" y="-76200"/>
            <a:ext cx="8458200" cy="6934200"/>
          </a:xfrm>
          <a:noFill/>
        </p:spPr>
        <p:txBody>
          <a:bodyPr/>
          <a:lstStyle/>
          <a:p>
            <a:pPr eaLnBrk="1" hangingPunct="1">
              <a:buFont typeface="Wingdings" pitchFamily="2" charset="2"/>
              <a:buNone/>
            </a:pPr>
            <a:endParaRPr lang="en-US" sz="2000" u="sng" smtClean="0"/>
          </a:p>
          <a:p>
            <a:pPr eaLnBrk="1" hangingPunct="1">
              <a:buFont typeface="Wingdings" pitchFamily="2" charset="2"/>
              <a:buNone/>
            </a:pPr>
            <a:r>
              <a:rPr lang="en-US" sz="2300" smtClean="0">
                <a:solidFill>
                  <a:schemeClr val="tx2"/>
                </a:solidFill>
              </a:rPr>
              <a:t>Observational Designs (Cont’d)</a:t>
            </a:r>
          </a:p>
          <a:p>
            <a:pPr eaLnBrk="1" hangingPunct="1">
              <a:lnSpc>
                <a:spcPct val="110000"/>
              </a:lnSpc>
              <a:buFont typeface="Wingdings" pitchFamily="2" charset="2"/>
              <a:buNone/>
            </a:pPr>
            <a:endParaRPr lang="en-US" sz="2300" smtClean="0"/>
          </a:p>
          <a:p>
            <a:pPr eaLnBrk="1" hangingPunct="1"/>
            <a:r>
              <a:rPr lang="en-US" sz="2300" smtClean="0"/>
              <a:t>Observational designs use the same framework for evaluating a program: An evaluator still needs data from a group exposed and a group not exposed to the program. </a:t>
            </a:r>
          </a:p>
          <a:p>
            <a:pPr eaLnBrk="1" hangingPunct="1"/>
            <a:endParaRPr lang="en-US" sz="2300" smtClean="0"/>
          </a:p>
          <a:p>
            <a:pPr eaLnBrk="1" hangingPunct="1"/>
            <a:r>
              <a:rPr lang="en-US" sz="2300" smtClean="0"/>
              <a:t>In the standard literature the non-participant group is called a “non-equivalent control group” or the “comparison” group</a:t>
            </a:r>
          </a:p>
          <a:p>
            <a:pPr eaLnBrk="1" hangingPunct="1"/>
            <a:endParaRPr lang="en-US" sz="2300" smtClean="0"/>
          </a:p>
          <a:p>
            <a:pPr eaLnBrk="1" hangingPunct="1"/>
            <a:endParaRPr lang="en-US" sz="2300" smtClean="0"/>
          </a:p>
          <a:p>
            <a:pPr eaLnBrk="1" hangingPunct="1"/>
            <a:endParaRPr lang="en-US" sz="2300" smtClean="0"/>
          </a:p>
          <a:p>
            <a:pPr eaLnBrk="1" hangingPunct="1"/>
            <a:endParaRPr lang="en-US" sz="2300" smtClean="0"/>
          </a:p>
          <a:p>
            <a:pPr eaLnBrk="1" hangingPunct="1"/>
            <a:endParaRPr lang="en-US" sz="2300" smtClean="0"/>
          </a:p>
          <a:p>
            <a:pPr eaLnBrk="1" hangingPunct="1"/>
            <a:endParaRPr lang="en-US" sz="2300" smtClean="0"/>
          </a:p>
        </p:txBody>
      </p:sp>
      <p:grpSp>
        <p:nvGrpSpPr>
          <p:cNvPr id="49156" name="Group 1028"/>
          <p:cNvGrpSpPr>
            <a:grpSpLocks/>
          </p:cNvGrpSpPr>
          <p:nvPr/>
        </p:nvGrpSpPr>
        <p:grpSpPr bwMode="auto">
          <a:xfrm>
            <a:off x="0" y="838200"/>
            <a:ext cx="9132888" cy="152400"/>
            <a:chOff x="0" y="900"/>
            <a:chExt cx="5753" cy="96"/>
          </a:xfrm>
        </p:grpSpPr>
        <p:sp>
          <p:nvSpPr>
            <p:cNvPr id="49157" name="Rectangle 1029"/>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49158" name="Rectangle 1030"/>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50179" name="Rectangle 3"/>
          <p:cNvSpPr>
            <a:spLocks noGrp="1" noChangeArrowheads="1"/>
          </p:cNvSpPr>
          <p:nvPr>
            <p:ph type="body" idx="1"/>
          </p:nvPr>
        </p:nvSpPr>
        <p:spPr>
          <a:xfrm>
            <a:off x="304800" y="1143000"/>
            <a:ext cx="8458200" cy="6019800"/>
          </a:xfrm>
          <a:noFill/>
        </p:spPr>
        <p:txBody>
          <a:bodyPr/>
          <a:lstStyle/>
          <a:p>
            <a:pPr eaLnBrk="1" hangingPunct="1">
              <a:lnSpc>
                <a:spcPct val="110000"/>
              </a:lnSpc>
              <a:buFont typeface="Wingdings" pitchFamily="2" charset="2"/>
              <a:buNone/>
            </a:pPr>
            <a:r>
              <a:rPr lang="en-US" sz="2300" smtClean="0"/>
              <a:t>Key:  to find the “comparison” group</a:t>
            </a:r>
          </a:p>
          <a:p>
            <a:pPr eaLnBrk="1" hangingPunct="1">
              <a:lnSpc>
                <a:spcPct val="110000"/>
              </a:lnSpc>
              <a:buFont typeface="Wingdings" pitchFamily="2" charset="2"/>
              <a:buNone/>
            </a:pPr>
            <a:r>
              <a:rPr lang="en-US" sz="2300" smtClean="0"/>
              <a:t>Two methods:  Matching  and Reflexive Comparison</a:t>
            </a:r>
          </a:p>
          <a:p>
            <a:pPr eaLnBrk="1" hangingPunct="1">
              <a:lnSpc>
                <a:spcPct val="50000"/>
              </a:lnSpc>
              <a:buFont typeface="Wingdings" pitchFamily="2" charset="2"/>
              <a:buNone/>
            </a:pPr>
            <a:endParaRPr lang="en-US" sz="2300" u="sng" smtClean="0"/>
          </a:p>
          <a:p>
            <a:pPr eaLnBrk="1" hangingPunct="1">
              <a:lnSpc>
                <a:spcPct val="90000"/>
              </a:lnSpc>
              <a:buFont typeface="Wingdings" pitchFamily="2" charset="2"/>
              <a:buNone/>
            </a:pPr>
            <a:r>
              <a:rPr lang="en-US" sz="2300" u="sng" smtClean="0"/>
              <a:t>Matching</a:t>
            </a:r>
          </a:p>
          <a:p>
            <a:pPr eaLnBrk="1" hangingPunct="1">
              <a:lnSpc>
                <a:spcPct val="30000"/>
              </a:lnSpc>
              <a:buFont typeface="Wingdings" pitchFamily="2" charset="2"/>
              <a:buNone/>
            </a:pPr>
            <a:endParaRPr lang="en-US" sz="2300" smtClean="0"/>
          </a:p>
          <a:p>
            <a:pPr eaLnBrk="1" hangingPunct="1">
              <a:lnSpc>
                <a:spcPct val="90000"/>
              </a:lnSpc>
            </a:pPr>
            <a:r>
              <a:rPr lang="en-US" sz="2300" smtClean="0"/>
              <a:t>It constructs a “comparison” group by selecting a group among non-participants with characteristics similar to those of the program participants.</a:t>
            </a:r>
          </a:p>
          <a:p>
            <a:pPr eaLnBrk="1" hangingPunct="1">
              <a:lnSpc>
                <a:spcPct val="70000"/>
              </a:lnSpc>
            </a:pPr>
            <a:endParaRPr lang="en-US" sz="2300" smtClean="0"/>
          </a:p>
          <a:p>
            <a:pPr eaLnBrk="1" hangingPunct="1">
              <a:lnSpc>
                <a:spcPct val="90000"/>
              </a:lnSpc>
            </a:pPr>
            <a:r>
              <a:rPr lang="en-US" sz="2300" smtClean="0"/>
              <a:t>Matching on basis of characteristics that are relevant to program outcomes</a:t>
            </a:r>
          </a:p>
          <a:p>
            <a:pPr eaLnBrk="1" hangingPunct="1">
              <a:lnSpc>
                <a:spcPct val="20000"/>
              </a:lnSpc>
            </a:pPr>
            <a:endParaRPr lang="en-US" sz="2300" smtClean="0"/>
          </a:p>
          <a:p>
            <a:pPr eaLnBrk="1" hangingPunct="1">
              <a:lnSpc>
                <a:spcPct val="90000"/>
              </a:lnSpc>
            </a:pPr>
            <a:r>
              <a:rPr lang="en-US" sz="2300" smtClean="0"/>
              <a:t>Matching criteria:</a:t>
            </a:r>
          </a:p>
          <a:p>
            <a:pPr lvl="1" eaLnBrk="1" hangingPunct="1">
              <a:lnSpc>
                <a:spcPct val="90000"/>
              </a:lnSpc>
            </a:pPr>
            <a:r>
              <a:rPr lang="en-US" sz="2100" smtClean="0"/>
              <a:t>For Individuals : demographic, ethnicity, SES, location</a:t>
            </a:r>
          </a:p>
          <a:p>
            <a:pPr lvl="1" eaLnBrk="1" hangingPunct="1">
              <a:lnSpc>
                <a:spcPct val="90000"/>
              </a:lnSpc>
            </a:pPr>
            <a:r>
              <a:rPr lang="en-US" sz="2100" smtClean="0"/>
              <a:t>For Groups:  By geographic area “similar” to program area or  population sub-group “similar” to participating sub-group (example, clinics, schools)</a:t>
            </a:r>
          </a:p>
        </p:txBody>
      </p:sp>
      <p:grpSp>
        <p:nvGrpSpPr>
          <p:cNvPr id="50180" name="Group 4"/>
          <p:cNvGrpSpPr>
            <a:grpSpLocks/>
          </p:cNvGrpSpPr>
          <p:nvPr/>
        </p:nvGrpSpPr>
        <p:grpSpPr bwMode="auto">
          <a:xfrm>
            <a:off x="0" y="838200"/>
            <a:ext cx="9132888" cy="152400"/>
            <a:chOff x="0" y="900"/>
            <a:chExt cx="5753" cy="96"/>
          </a:xfrm>
        </p:grpSpPr>
        <p:sp>
          <p:nvSpPr>
            <p:cNvPr id="50182"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50183"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
        <p:nvSpPr>
          <p:cNvPr id="50181" name="Text Box 7"/>
          <p:cNvSpPr txBox="1">
            <a:spLocks noChangeArrowheads="1"/>
          </p:cNvSpPr>
          <p:nvPr/>
        </p:nvSpPr>
        <p:spPr bwMode="auto">
          <a:xfrm>
            <a:off x="233363" y="176213"/>
            <a:ext cx="3992562" cy="427037"/>
          </a:xfrm>
          <a:prstGeom prst="rect">
            <a:avLst/>
          </a:prstGeom>
          <a:noFill/>
          <a:ln w="9525">
            <a:noFill/>
            <a:miter lim="800000"/>
            <a:headEnd/>
            <a:tailEnd/>
          </a:ln>
        </p:spPr>
        <p:txBody>
          <a:bodyPr wrap="none">
            <a:spAutoFit/>
          </a:bodyPr>
          <a:lstStyle/>
          <a:p>
            <a:pPr eaLnBrk="0" hangingPunct="0"/>
            <a:r>
              <a:rPr lang="en-US" sz="2200">
                <a:solidFill>
                  <a:schemeClr val="tx2"/>
                </a:solidFill>
              </a:rPr>
              <a:t>Quasi – experimental Designs</a:t>
            </a:r>
            <a:r>
              <a:rPr lang="en-US" sz="2200"/>
              <a:t> </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51203" name="Rectangle 3"/>
          <p:cNvSpPr>
            <a:spLocks noGrp="1" noChangeArrowheads="1"/>
          </p:cNvSpPr>
          <p:nvPr>
            <p:ph type="body" idx="1"/>
          </p:nvPr>
        </p:nvSpPr>
        <p:spPr>
          <a:xfrm>
            <a:off x="304800" y="1143000"/>
            <a:ext cx="8686800" cy="6019800"/>
          </a:xfrm>
          <a:noFill/>
        </p:spPr>
        <p:txBody>
          <a:bodyPr/>
          <a:lstStyle/>
          <a:p>
            <a:pPr eaLnBrk="1" hangingPunct="1">
              <a:lnSpc>
                <a:spcPct val="20000"/>
              </a:lnSpc>
            </a:pPr>
            <a:endParaRPr lang="en-US" sz="2300" smtClean="0"/>
          </a:p>
          <a:p>
            <a:pPr eaLnBrk="1" hangingPunct="1">
              <a:lnSpc>
                <a:spcPct val="70000"/>
              </a:lnSpc>
            </a:pPr>
            <a:r>
              <a:rPr lang="en-US" sz="2300" smtClean="0"/>
              <a:t>Example: Matlab, Bangladesh</a:t>
            </a:r>
          </a:p>
          <a:p>
            <a:pPr eaLnBrk="1" hangingPunct="1">
              <a:lnSpc>
                <a:spcPct val="70000"/>
              </a:lnSpc>
            </a:pPr>
            <a:endParaRPr lang="en-US" sz="2300" smtClean="0"/>
          </a:p>
          <a:p>
            <a:pPr eaLnBrk="1" hangingPunct="1">
              <a:lnSpc>
                <a:spcPct val="110000"/>
              </a:lnSpc>
              <a:buFont typeface="Wingdings" pitchFamily="2" charset="2"/>
              <a:buNone/>
            </a:pPr>
            <a:r>
              <a:rPr lang="en-US" sz="2300" smtClean="0"/>
              <a:t>Quasi-experiment design based on geography. </a:t>
            </a:r>
          </a:p>
          <a:p>
            <a:pPr eaLnBrk="1" hangingPunct="1">
              <a:lnSpc>
                <a:spcPct val="110000"/>
              </a:lnSpc>
              <a:buFont typeface="Wingdings" pitchFamily="2" charset="2"/>
              <a:buNone/>
            </a:pPr>
            <a:endParaRPr lang="en-US" sz="2300" smtClean="0"/>
          </a:p>
          <a:p>
            <a:pPr eaLnBrk="1" hangingPunct="1">
              <a:lnSpc>
                <a:spcPct val="110000"/>
              </a:lnSpc>
              <a:buFont typeface="Wingdings" pitchFamily="2" charset="2"/>
              <a:buNone/>
            </a:pPr>
            <a:r>
              <a:rPr lang="en-US" sz="2300" smtClean="0"/>
              <a:t>150 villages received distribution of pills and condoms through Lady Village Workers (treatment)</a:t>
            </a:r>
          </a:p>
          <a:p>
            <a:pPr eaLnBrk="1" hangingPunct="1">
              <a:lnSpc>
                <a:spcPct val="110000"/>
              </a:lnSpc>
              <a:buFont typeface="Wingdings" pitchFamily="2" charset="2"/>
              <a:buNone/>
            </a:pPr>
            <a:endParaRPr lang="en-US" sz="2300" smtClean="0"/>
          </a:p>
          <a:p>
            <a:pPr eaLnBrk="1" hangingPunct="1">
              <a:lnSpc>
                <a:spcPct val="70000"/>
              </a:lnSpc>
              <a:buFont typeface="Wingdings" pitchFamily="2" charset="2"/>
              <a:buNone/>
            </a:pPr>
            <a:r>
              <a:rPr lang="en-US" sz="2300" smtClean="0"/>
              <a:t>  83 villages as comparison groupcontrol)</a:t>
            </a:r>
          </a:p>
          <a:p>
            <a:pPr eaLnBrk="1" hangingPunct="1">
              <a:lnSpc>
                <a:spcPct val="70000"/>
              </a:lnSpc>
              <a:buFont typeface="Wingdings" pitchFamily="2" charset="2"/>
              <a:buNone/>
            </a:pPr>
            <a:endParaRPr lang="en-US" sz="2300" smtClean="0"/>
          </a:p>
          <a:p>
            <a:pPr eaLnBrk="1" hangingPunct="1">
              <a:buFont typeface="Wingdings" pitchFamily="2" charset="2"/>
              <a:buNone/>
            </a:pPr>
            <a:r>
              <a:rPr lang="en-US" sz="2300" smtClean="0"/>
              <a:t>Intervention: household visits to distribute methods, no counseling or follow-up</a:t>
            </a:r>
          </a:p>
          <a:p>
            <a:pPr eaLnBrk="1" hangingPunct="1">
              <a:lnSpc>
                <a:spcPct val="70000"/>
              </a:lnSpc>
            </a:pPr>
            <a:endParaRPr lang="en-US" sz="2300" smtClean="0"/>
          </a:p>
          <a:p>
            <a:pPr eaLnBrk="1" hangingPunct="1">
              <a:lnSpc>
                <a:spcPct val="70000"/>
              </a:lnSpc>
            </a:pPr>
            <a:endParaRPr lang="en-US" sz="2300" smtClean="0"/>
          </a:p>
        </p:txBody>
      </p:sp>
      <p:grpSp>
        <p:nvGrpSpPr>
          <p:cNvPr id="51204" name="Group 4"/>
          <p:cNvGrpSpPr>
            <a:grpSpLocks/>
          </p:cNvGrpSpPr>
          <p:nvPr/>
        </p:nvGrpSpPr>
        <p:grpSpPr bwMode="auto">
          <a:xfrm>
            <a:off x="0" y="838200"/>
            <a:ext cx="9132888" cy="152400"/>
            <a:chOff x="0" y="900"/>
            <a:chExt cx="5753" cy="96"/>
          </a:xfrm>
        </p:grpSpPr>
        <p:sp>
          <p:nvSpPr>
            <p:cNvPr id="51206"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51207"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
        <p:nvSpPr>
          <p:cNvPr id="51205" name="Text Box 7"/>
          <p:cNvSpPr txBox="1">
            <a:spLocks noChangeArrowheads="1"/>
          </p:cNvSpPr>
          <p:nvPr/>
        </p:nvSpPr>
        <p:spPr bwMode="auto">
          <a:xfrm>
            <a:off x="233363" y="152400"/>
            <a:ext cx="4338637" cy="457200"/>
          </a:xfrm>
          <a:prstGeom prst="rect">
            <a:avLst/>
          </a:prstGeom>
          <a:noFill/>
          <a:ln w="9525">
            <a:noFill/>
            <a:miter lim="800000"/>
            <a:headEnd/>
            <a:tailEnd/>
          </a:ln>
        </p:spPr>
        <p:txBody>
          <a:bodyPr wrap="none">
            <a:spAutoFit/>
          </a:bodyPr>
          <a:lstStyle/>
          <a:p>
            <a:pPr eaLnBrk="0" hangingPunct="0"/>
            <a:r>
              <a:rPr lang="en-US" sz="2400">
                <a:solidFill>
                  <a:schemeClr val="tx2"/>
                </a:solidFill>
              </a:rPr>
              <a:t>Quasi – experimental Designs</a:t>
            </a:r>
            <a:r>
              <a:rPr lang="en-US" sz="2400"/>
              <a:t> </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23925" y="274638"/>
            <a:ext cx="7762875" cy="868362"/>
          </a:xfrm>
        </p:spPr>
        <p:txBody>
          <a:bodyPr/>
          <a:lstStyle/>
          <a:p>
            <a:pPr eaLnBrk="1" hangingPunct="1"/>
            <a:r>
              <a:rPr lang="en-GB" dirty="0" smtClean="0"/>
              <a:t>Causality</a:t>
            </a:r>
          </a:p>
        </p:txBody>
      </p:sp>
      <p:sp>
        <p:nvSpPr>
          <p:cNvPr id="6147" name="Rectangle 3"/>
          <p:cNvSpPr>
            <a:spLocks noGrp="1" noChangeArrowheads="1"/>
          </p:cNvSpPr>
          <p:nvPr>
            <p:ph type="body" idx="1"/>
          </p:nvPr>
        </p:nvSpPr>
        <p:spPr>
          <a:xfrm>
            <a:off x="923925" y="1219200"/>
            <a:ext cx="7762875" cy="4343400"/>
          </a:xfrm>
        </p:spPr>
        <p:txBody>
          <a:bodyPr/>
          <a:lstStyle/>
          <a:p>
            <a:pPr eaLnBrk="1" hangingPunct="1"/>
            <a:r>
              <a:rPr lang="en-ZA" dirty="0" smtClean="0"/>
              <a:t>Temporal relationship</a:t>
            </a:r>
          </a:p>
          <a:p>
            <a:pPr eaLnBrk="1" hangingPunct="1"/>
            <a:r>
              <a:rPr lang="en-ZA" dirty="0" smtClean="0"/>
              <a:t>Plausibility</a:t>
            </a:r>
          </a:p>
          <a:p>
            <a:pPr eaLnBrk="1" hangingPunct="1"/>
            <a:r>
              <a:rPr lang="en-ZA" dirty="0" smtClean="0"/>
              <a:t>Consistency</a:t>
            </a:r>
          </a:p>
          <a:p>
            <a:pPr eaLnBrk="1" hangingPunct="1"/>
            <a:r>
              <a:rPr lang="en-ZA" dirty="0" smtClean="0"/>
              <a:t>Strength</a:t>
            </a:r>
          </a:p>
          <a:p>
            <a:pPr eaLnBrk="1" hangingPunct="1"/>
            <a:r>
              <a:rPr lang="en-ZA" dirty="0" smtClean="0"/>
              <a:t>Dose response relationship</a:t>
            </a:r>
          </a:p>
          <a:p>
            <a:pPr eaLnBrk="1" hangingPunct="1"/>
            <a:r>
              <a:rPr lang="en-ZA" dirty="0" smtClean="0"/>
              <a:t>Reversibility</a:t>
            </a:r>
          </a:p>
          <a:p>
            <a:pPr eaLnBrk="1" hangingPunct="1"/>
            <a:r>
              <a:rPr lang="en-ZA" dirty="0" smtClean="0"/>
              <a:t>Study design</a:t>
            </a:r>
          </a:p>
          <a:p>
            <a:pPr eaLnBrk="1" hangingPunct="1"/>
            <a:r>
              <a:rPr lang="en-ZA" dirty="0" smtClean="0"/>
              <a:t>Judging the evidence</a:t>
            </a:r>
            <a:endParaRPr lang="en-GB"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p:cNvPicPr>
            <a:picLocks noChangeAspect="1" noChangeArrowheads="1"/>
          </p:cNvPicPr>
          <p:nvPr/>
        </p:nvPicPr>
        <p:blipFill>
          <a:blip r:embed="rId3"/>
          <a:srcRect/>
          <a:stretch>
            <a:fillRect/>
          </a:stretch>
        </p:blipFill>
        <p:spPr bwMode="auto">
          <a:xfrm>
            <a:off x="-76200" y="604838"/>
            <a:ext cx="9525000" cy="5795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53251"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smtClean="0"/>
          </a:p>
          <a:p>
            <a:pPr eaLnBrk="1" hangingPunct="1">
              <a:buFont typeface="Wingdings" pitchFamily="2" charset="2"/>
              <a:buNone/>
            </a:pPr>
            <a:r>
              <a:rPr lang="en-US" sz="2300" smtClean="0">
                <a:solidFill>
                  <a:schemeClr val="tx2"/>
                </a:solidFill>
              </a:rPr>
              <a:t>Quasi – experimental Designs: Reflexive Comparison</a:t>
            </a:r>
          </a:p>
          <a:p>
            <a:pPr eaLnBrk="1" hangingPunct="1">
              <a:lnSpc>
                <a:spcPct val="50000"/>
              </a:lnSpc>
              <a:buFont typeface="Wingdings" pitchFamily="2" charset="2"/>
              <a:buNone/>
            </a:pPr>
            <a:endParaRPr lang="en-US" sz="2300" smtClean="0"/>
          </a:p>
          <a:p>
            <a:pPr eaLnBrk="1" hangingPunct="1">
              <a:lnSpc>
                <a:spcPct val="50000"/>
              </a:lnSpc>
            </a:pPr>
            <a:endParaRPr lang="en-US" sz="2300" smtClean="0"/>
          </a:p>
          <a:p>
            <a:pPr eaLnBrk="1" hangingPunct="1"/>
            <a:endParaRPr lang="en-US" sz="2300" smtClean="0"/>
          </a:p>
          <a:p>
            <a:pPr eaLnBrk="1" hangingPunct="1"/>
            <a:r>
              <a:rPr lang="en-US" sz="2300" smtClean="0"/>
              <a:t>It uses time series data on participants and impact is assessed by comparing average change in outcome before and after the intervention</a:t>
            </a:r>
          </a:p>
          <a:p>
            <a:pPr eaLnBrk="1" hangingPunct="1"/>
            <a:endParaRPr lang="en-US" sz="2300" smtClean="0"/>
          </a:p>
          <a:p>
            <a:pPr eaLnBrk="1" hangingPunct="1">
              <a:buFont typeface="Wingdings" pitchFamily="2" charset="2"/>
              <a:buNone/>
            </a:pPr>
            <a:r>
              <a:rPr lang="en-US" sz="2300" smtClean="0"/>
              <a:t>		O1     O2     O3    X    O4   O5   O6</a:t>
            </a:r>
          </a:p>
          <a:p>
            <a:pPr eaLnBrk="1" hangingPunct="1">
              <a:buFont typeface="Wingdings" pitchFamily="2" charset="2"/>
              <a:buNone/>
            </a:pPr>
            <a:endParaRPr lang="en-US" sz="2300" smtClean="0"/>
          </a:p>
          <a:p>
            <a:pPr eaLnBrk="1" hangingPunct="1"/>
            <a:r>
              <a:rPr lang="en-US" sz="2300" smtClean="0"/>
              <a:t>Comparison group is the situation of program participants before the program</a:t>
            </a:r>
          </a:p>
          <a:p>
            <a:pPr eaLnBrk="1" hangingPunct="1"/>
            <a:endParaRPr lang="en-US" sz="2300" smtClean="0"/>
          </a:p>
          <a:p>
            <a:pPr eaLnBrk="1" hangingPunct="1"/>
            <a:r>
              <a:rPr lang="en-US" sz="2300" smtClean="0"/>
              <a:t>Limitation: Change can be due to other factors </a:t>
            </a:r>
          </a:p>
          <a:p>
            <a:pPr eaLnBrk="1" hangingPunct="1"/>
            <a:r>
              <a:rPr lang="en-US" sz="2300" smtClean="0"/>
              <a:t>Needs very careful design</a:t>
            </a:r>
          </a:p>
          <a:p>
            <a:pPr eaLnBrk="1" hangingPunct="1"/>
            <a:endParaRPr lang="en-US" sz="2300" smtClean="0"/>
          </a:p>
          <a:p>
            <a:pPr eaLnBrk="1" hangingPunct="1"/>
            <a:endParaRPr lang="en-US" sz="2300" smtClean="0"/>
          </a:p>
        </p:txBody>
      </p:sp>
      <p:grpSp>
        <p:nvGrpSpPr>
          <p:cNvPr id="53252" name="Group 4"/>
          <p:cNvGrpSpPr>
            <a:grpSpLocks/>
          </p:cNvGrpSpPr>
          <p:nvPr/>
        </p:nvGrpSpPr>
        <p:grpSpPr bwMode="auto">
          <a:xfrm>
            <a:off x="0" y="838200"/>
            <a:ext cx="9132888" cy="152400"/>
            <a:chOff x="0" y="900"/>
            <a:chExt cx="5753" cy="96"/>
          </a:xfrm>
        </p:grpSpPr>
        <p:sp>
          <p:nvSpPr>
            <p:cNvPr id="53253"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53254"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54275" name="Rectangle 3"/>
          <p:cNvSpPr>
            <a:spLocks noGrp="1" noChangeArrowheads="1"/>
          </p:cNvSpPr>
          <p:nvPr>
            <p:ph type="body" idx="1"/>
          </p:nvPr>
        </p:nvSpPr>
        <p:spPr>
          <a:xfrm>
            <a:off x="228600" y="-76200"/>
            <a:ext cx="8686800" cy="6934200"/>
          </a:xfrm>
          <a:noFill/>
        </p:spPr>
        <p:txBody>
          <a:bodyPr/>
          <a:lstStyle/>
          <a:p>
            <a:pPr eaLnBrk="1" hangingPunct="1">
              <a:buFont typeface="Wingdings" pitchFamily="2" charset="2"/>
              <a:buNone/>
            </a:pPr>
            <a:endParaRPr lang="en-US" sz="2000" u="sng" smtClean="0"/>
          </a:p>
          <a:p>
            <a:pPr eaLnBrk="1" hangingPunct="1">
              <a:buFont typeface="Wingdings" pitchFamily="2" charset="2"/>
              <a:buNone/>
            </a:pPr>
            <a:r>
              <a:rPr lang="en-US" sz="2300" smtClean="0">
                <a:solidFill>
                  <a:schemeClr val="tx2"/>
                </a:solidFill>
              </a:rPr>
              <a:t>Quasi – experimental Designs: Reflexive Comparison</a:t>
            </a:r>
          </a:p>
          <a:p>
            <a:pPr eaLnBrk="1" hangingPunct="1">
              <a:lnSpc>
                <a:spcPct val="50000"/>
              </a:lnSpc>
              <a:buFont typeface="Wingdings" pitchFamily="2" charset="2"/>
              <a:buNone/>
            </a:pPr>
            <a:endParaRPr lang="en-US" sz="2300" smtClean="0"/>
          </a:p>
          <a:p>
            <a:pPr eaLnBrk="1" hangingPunct="1">
              <a:lnSpc>
                <a:spcPct val="50000"/>
              </a:lnSpc>
            </a:pPr>
            <a:endParaRPr lang="en-US" sz="2300" smtClean="0"/>
          </a:p>
          <a:p>
            <a:pPr eaLnBrk="1" hangingPunct="1">
              <a:buFont typeface="Wingdings" pitchFamily="2" charset="2"/>
              <a:buNone/>
            </a:pPr>
            <a:r>
              <a:rPr lang="en-US" sz="2300" smtClean="0"/>
              <a:t>Example</a:t>
            </a:r>
          </a:p>
          <a:p>
            <a:pPr eaLnBrk="1" hangingPunct="1"/>
            <a:endParaRPr lang="en-US" sz="2300" smtClean="0"/>
          </a:p>
          <a:p>
            <a:pPr eaLnBrk="1" hangingPunct="1"/>
            <a:r>
              <a:rPr lang="en-US" sz="2300" smtClean="0"/>
              <a:t>K. Foreit, et.al. 1989. “The Impact of Mass Media Advertisement on a Voluntary Sterilization program in Brazil” in Studies in Family Planning</a:t>
            </a:r>
          </a:p>
          <a:p>
            <a:pPr eaLnBrk="1" hangingPunct="1"/>
            <a:endParaRPr lang="en-US" sz="2300" smtClean="0"/>
          </a:p>
          <a:p>
            <a:pPr eaLnBrk="1" hangingPunct="1"/>
            <a:r>
              <a:rPr lang="en-US" sz="2300" smtClean="0"/>
              <a:t>It used before and after time series service data to evaluate impact of advertisement through eight national magazines on new client volume in a clinic in Sao Paulo</a:t>
            </a:r>
          </a:p>
          <a:p>
            <a:pPr eaLnBrk="1" hangingPunct="1"/>
            <a:endParaRPr lang="en-US" sz="2300" smtClean="0"/>
          </a:p>
          <a:p>
            <a:pPr eaLnBrk="1" hangingPunct="1"/>
            <a:r>
              <a:rPr lang="en-US" sz="2300" smtClean="0"/>
              <a:t>Results: Mean daily vasectomies increased by 76% from baseline period</a:t>
            </a:r>
          </a:p>
          <a:p>
            <a:pPr eaLnBrk="1" hangingPunct="1"/>
            <a:endParaRPr lang="en-US" sz="2300" smtClean="0"/>
          </a:p>
          <a:p>
            <a:pPr eaLnBrk="1" hangingPunct="1"/>
            <a:endParaRPr lang="en-US" sz="2300" smtClean="0"/>
          </a:p>
        </p:txBody>
      </p:sp>
      <p:grpSp>
        <p:nvGrpSpPr>
          <p:cNvPr id="54276" name="Group 4"/>
          <p:cNvGrpSpPr>
            <a:grpSpLocks/>
          </p:cNvGrpSpPr>
          <p:nvPr/>
        </p:nvGrpSpPr>
        <p:grpSpPr bwMode="auto">
          <a:xfrm>
            <a:off x="0" y="838200"/>
            <a:ext cx="9132888" cy="152400"/>
            <a:chOff x="0" y="900"/>
            <a:chExt cx="5753" cy="96"/>
          </a:xfrm>
        </p:grpSpPr>
        <p:sp>
          <p:nvSpPr>
            <p:cNvPr id="54277"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54278"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55299" name="Rectangle 3"/>
          <p:cNvSpPr>
            <a:spLocks noGrp="1" noChangeArrowheads="1"/>
          </p:cNvSpPr>
          <p:nvPr>
            <p:ph type="body" idx="1"/>
          </p:nvPr>
        </p:nvSpPr>
        <p:spPr>
          <a:xfrm>
            <a:off x="228600" y="304800"/>
            <a:ext cx="8686800" cy="6934200"/>
          </a:xfrm>
          <a:noFill/>
        </p:spPr>
        <p:txBody>
          <a:bodyPr/>
          <a:lstStyle/>
          <a:p>
            <a:pPr eaLnBrk="1" hangingPunct="1">
              <a:buFont typeface="Wingdings" pitchFamily="2" charset="2"/>
              <a:buNone/>
            </a:pPr>
            <a:r>
              <a:rPr lang="en-US" sz="2300" smtClean="0">
                <a:solidFill>
                  <a:schemeClr val="tx2"/>
                </a:solidFill>
              </a:rPr>
              <a:t>Non-experimental designs</a:t>
            </a:r>
          </a:p>
          <a:p>
            <a:pPr eaLnBrk="1" hangingPunct="1">
              <a:lnSpc>
                <a:spcPct val="50000"/>
              </a:lnSpc>
              <a:buFont typeface="Wingdings" pitchFamily="2" charset="2"/>
              <a:buNone/>
            </a:pPr>
            <a:endParaRPr lang="en-US" sz="2300" smtClean="0"/>
          </a:p>
          <a:p>
            <a:pPr eaLnBrk="1" hangingPunct="1">
              <a:lnSpc>
                <a:spcPct val="50000"/>
              </a:lnSpc>
            </a:pPr>
            <a:endParaRPr lang="en-US" sz="2300" smtClean="0"/>
          </a:p>
          <a:p>
            <a:pPr eaLnBrk="1" hangingPunct="1"/>
            <a:r>
              <a:rPr lang="en-US" sz="2300" smtClean="0"/>
              <a:t>It requires to specify an empirical model of the outcome of interest and to use regression analysis to control for multiple factors and selection into the program</a:t>
            </a:r>
          </a:p>
          <a:p>
            <a:pPr eaLnBrk="1" hangingPunct="1"/>
            <a:endParaRPr lang="en-US" sz="2300" smtClean="0"/>
          </a:p>
          <a:p>
            <a:pPr eaLnBrk="1" hangingPunct="1">
              <a:lnSpc>
                <a:spcPct val="110000"/>
              </a:lnSpc>
            </a:pPr>
            <a:r>
              <a:rPr lang="en-US" sz="2300" smtClean="0"/>
              <a:t>The empirical model is based on a conceptual framework</a:t>
            </a:r>
          </a:p>
          <a:p>
            <a:pPr eaLnBrk="1" hangingPunct="1"/>
            <a:endParaRPr lang="en-US" sz="2300" smtClean="0"/>
          </a:p>
          <a:p>
            <a:pPr eaLnBrk="1" hangingPunct="1">
              <a:lnSpc>
                <a:spcPct val="110000"/>
              </a:lnSpc>
            </a:pPr>
            <a:r>
              <a:rPr lang="en-US" sz="2300" smtClean="0"/>
              <a:t>Since the source of bias is selection into the program, the empirical model might need to include a program participation equation</a:t>
            </a:r>
          </a:p>
          <a:p>
            <a:pPr eaLnBrk="1" hangingPunct="1">
              <a:lnSpc>
                <a:spcPct val="110000"/>
              </a:lnSpc>
              <a:buFont typeface="Wingdings" pitchFamily="2" charset="2"/>
              <a:buNone/>
            </a:pPr>
            <a:endParaRPr lang="en-US" sz="2300" smtClean="0"/>
          </a:p>
          <a:p>
            <a:pPr eaLnBrk="1" hangingPunct="1"/>
            <a:endParaRPr lang="en-US" sz="2300" smtClean="0"/>
          </a:p>
          <a:p>
            <a:pPr eaLnBrk="1" hangingPunct="1"/>
            <a:endParaRPr lang="en-US" sz="2300" smtClean="0"/>
          </a:p>
          <a:p>
            <a:pPr eaLnBrk="1" hangingPunct="1"/>
            <a:endParaRPr lang="en-US" sz="2300" smtClean="0"/>
          </a:p>
          <a:p>
            <a:pPr eaLnBrk="1" hangingPunct="1"/>
            <a:endParaRPr lang="en-US" sz="2300" smtClean="0"/>
          </a:p>
        </p:txBody>
      </p:sp>
      <p:grpSp>
        <p:nvGrpSpPr>
          <p:cNvPr id="55300" name="Group 4"/>
          <p:cNvGrpSpPr>
            <a:grpSpLocks/>
          </p:cNvGrpSpPr>
          <p:nvPr/>
        </p:nvGrpSpPr>
        <p:grpSpPr bwMode="auto">
          <a:xfrm>
            <a:off x="0" y="838200"/>
            <a:ext cx="9132888" cy="152400"/>
            <a:chOff x="0" y="900"/>
            <a:chExt cx="5753" cy="96"/>
          </a:xfrm>
        </p:grpSpPr>
        <p:sp>
          <p:nvSpPr>
            <p:cNvPr id="55301"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55302"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56323" name="Rectangle 3"/>
          <p:cNvSpPr>
            <a:spLocks noGrp="1" noChangeArrowheads="1"/>
          </p:cNvSpPr>
          <p:nvPr>
            <p:ph type="body" idx="1"/>
          </p:nvPr>
        </p:nvSpPr>
        <p:spPr>
          <a:xfrm>
            <a:off x="381000" y="304800"/>
            <a:ext cx="8686800" cy="6934200"/>
          </a:xfrm>
          <a:noFill/>
        </p:spPr>
        <p:txBody>
          <a:bodyPr/>
          <a:lstStyle/>
          <a:p>
            <a:pPr eaLnBrk="1" hangingPunct="1">
              <a:buFont typeface="Wingdings" pitchFamily="2" charset="2"/>
              <a:buNone/>
            </a:pPr>
            <a:r>
              <a:rPr lang="en-US" sz="2300" smtClean="0">
                <a:solidFill>
                  <a:schemeClr val="tx2"/>
                </a:solidFill>
              </a:rPr>
              <a:t>Non-experimental designs</a:t>
            </a:r>
          </a:p>
          <a:p>
            <a:pPr eaLnBrk="1" hangingPunct="1">
              <a:lnSpc>
                <a:spcPct val="90000"/>
              </a:lnSpc>
              <a:buFont typeface="Wingdings" pitchFamily="2" charset="2"/>
              <a:buNone/>
            </a:pPr>
            <a:endParaRPr lang="en-US" sz="2300" smtClean="0"/>
          </a:p>
          <a:p>
            <a:pPr eaLnBrk="1" hangingPunct="1"/>
            <a:r>
              <a:rPr lang="en-US" sz="2100" smtClean="0"/>
              <a:t>Main equation:           Y</a:t>
            </a:r>
            <a:r>
              <a:rPr lang="en-US" sz="2100" baseline="-10000" smtClean="0"/>
              <a:t>ij</a:t>
            </a:r>
            <a:r>
              <a:rPr lang="en-US" sz="2100" smtClean="0"/>
              <a:t> = f( X</a:t>
            </a:r>
            <a:r>
              <a:rPr lang="en-US" sz="2100" baseline="-10000" smtClean="0"/>
              <a:t>ij</a:t>
            </a:r>
            <a:r>
              <a:rPr lang="en-US" sz="2100" smtClean="0"/>
              <a:t> , Program</a:t>
            </a:r>
            <a:r>
              <a:rPr lang="en-US" sz="2100" baseline="-10000" smtClean="0"/>
              <a:t>j</a:t>
            </a:r>
            <a:r>
              <a:rPr lang="en-US" sz="2100" smtClean="0"/>
              <a:t> ,  Z1</a:t>
            </a:r>
            <a:r>
              <a:rPr lang="en-US" sz="2100" baseline="-10000" smtClean="0"/>
              <a:t>j</a:t>
            </a:r>
            <a:r>
              <a:rPr lang="en-US" sz="2100" smtClean="0"/>
              <a:t> , </a:t>
            </a:r>
            <a:r>
              <a:rPr lang="el-GR" sz="2100" smtClean="0">
                <a:cs typeface="Arial" charset="0"/>
              </a:rPr>
              <a:t>μ</a:t>
            </a:r>
            <a:r>
              <a:rPr lang="en-US" sz="2100" baseline="-10000" smtClean="0"/>
              <a:t>j</a:t>
            </a:r>
            <a:r>
              <a:rPr lang="en-US" sz="2100" smtClean="0">
                <a:cs typeface="Arial" charset="0"/>
              </a:rPr>
              <a:t> , </a:t>
            </a:r>
            <a:r>
              <a:rPr lang="el-GR" sz="2100" smtClean="0">
                <a:cs typeface="Arial" charset="0"/>
              </a:rPr>
              <a:t>ε</a:t>
            </a:r>
            <a:r>
              <a:rPr lang="en-US" sz="2100" baseline="-10000" smtClean="0"/>
              <a:t>ij</a:t>
            </a:r>
            <a:r>
              <a:rPr lang="en-US" sz="2100" smtClean="0"/>
              <a:t>  )	</a:t>
            </a:r>
          </a:p>
          <a:p>
            <a:pPr eaLnBrk="1" hangingPunct="1">
              <a:buFont typeface="Wingdings" pitchFamily="2" charset="2"/>
              <a:buNone/>
            </a:pPr>
            <a:r>
              <a:rPr lang="en-US" sz="2100" smtClean="0"/>
              <a:t>where:</a:t>
            </a:r>
          </a:p>
          <a:p>
            <a:pPr eaLnBrk="1" hangingPunct="1">
              <a:lnSpc>
                <a:spcPct val="80000"/>
              </a:lnSpc>
              <a:buFont typeface="Wingdings" pitchFamily="2" charset="2"/>
              <a:buNone/>
            </a:pPr>
            <a:r>
              <a:rPr lang="en-US" sz="2100" smtClean="0"/>
              <a:t> Y</a:t>
            </a:r>
            <a:r>
              <a:rPr lang="en-US" sz="2100" baseline="-10000" smtClean="0"/>
              <a:t>ij  </a:t>
            </a:r>
            <a:r>
              <a:rPr lang="en-US" sz="2100" smtClean="0"/>
              <a:t>=   Outcome of interest</a:t>
            </a:r>
          </a:p>
          <a:p>
            <a:pPr eaLnBrk="1" hangingPunct="1">
              <a:lnSpc>
                <a:spcPct val="80000"/>
              </a:lnSpc>
              <a:buFont typeface="Wingdings" pitchFamily="2" charset="2"/>
              <a:buNone/>
            </a:pPr>
            <a:r>
              <a:rPr lang="en-US" sz="2100" smtClean="0"/>
              <a:t> X</a:t>
            </a:r>
            <a:r>
              <a:rPr lang="en-US" sz="2100" baseline="-10000" smtClean="0"/>
              <a:t>ij </a:t>
            </a:r>
            <a:r>
              <a:rPr lang="en-US" sz="2100" smtClean="0"/>
              <a:t> =   Individual characteristics, observed</a:t>
            </a:r>
          </a:p>
          <a:p>
            <a:pPr eaLnBrk="1" hangingPunct="1">
              <a:lnSpc>
                <a:spcPct val="90000"/>
              </a:lnSpc>
              <a:buFont typeface="Wingdings" pitchFamily="2" charset="2"/>
              <a:buNone/>
            </a:pPr>
            <a:r>
              <a:rPr lang="en-US" sz="2100" smtClean="0"/>
              <a:t>Program</a:t>
            </a:r>
            <a:r>
              <a:rPr lang="en-US" sz="2100" baseline="-10000" smtClean="0"/>
              <a:t>j </a:t>
            </a:r>
            <a:r>
              <a:rPr lang="en-US" sz="2100" smtClean="0"/>
              <a:t> =  Program services in community, observed</a:t>
            </a:r>
          </a:p>
          <a:p>
            <a:pPr eaLnBrk="1" hangingPunct="1">
              <a:lnSpc>
                <a:spcPct val="90000"/>
              </a:lnSpc>
              <a:buFont typeface="Wingdings" pitchFamily="2" charset="2"/>
              <a:buNone/>
            </a:pPr>
            <a:r>
              <a:rPr lang="en-US" sz="2100" smtClean="0"/>
              <a:t> Z1</a:t>
            </a:r>
            <a:r>
              <a:rPr lang="en-US" sz="2100" baseline="-10000" smtClean="0"/>
              <a:t>j</a:t>
            </a:r>
            <a:r>
              <a:rPr lang="en-US" sz="2100" smtClean="0"/>
              <a:t> =   Community characteristics, observed</a:t>
            </a:r>
          </a:p>
          <a:p>
            <a:pPr eaLnBrk="1" hangingPunct="1">
              <a:lnSpc>
                <a:spcPct val="80000"/>
              </a:lnSpc>
              <a:buFont typeface="Wingdings" pitchFamily="2" charset="2"/>
              <a:buNone/>
            </a:pPr>
            <a:r>
              <a:rPr lang="en-US" sz="2100" smtClean="0">
                <a:cs typeface="Arial" charset="0"/>
              </a:rPr>
              <a:t> </a:t>
            </a:r>
            <a:r>
              <a:rPr lang="el-GR" sz="2100" smtClean="0">
                <a:cs typeface="Arial" charset="0"/>
              </a:rPr>
              <a:t>μ</a:t>
            </a:r>
            <a:r>
              <a:rPr lang="en-US" sz="2100" smtClean="0">
                <a:cs typeface="Arial" charset="0"/>
              </a:rPr>
              <a:t>1</a:t>
            </a:r>
            <a:r>
              <a:rPr lang="en-US" sz="2100" baseline="-10000" smtClean="0"/>
              <a:t>j</a:t>
            </a:r>
            <a:r>
              <a:rPr lang="en-US" sz="2100" smtClean="0">
                <a:cs typeface="Arial" charset="0"/>
              </a:rPr>
              <a:t>  =  Community characteristics, unobserved</a:t>
            </a:r>
          </a:p>
          <a:p>
            <a:pPr eaLnBrk="1" hangingPunct="1">
              <a:lnSpc>
                <a:spcPct val="70000"/>
              </a:lnSpc>
              <a:buFont typeface="Wingdings" pitchFamily="2" charset="2"/>
              <a:buNone/>
            </a:pPr>
            <a:r>
              <a:rPr lang="en-US" sz="2100" smtClean="0">
                <a:cs typeface="Arial" charset="0"/>
              </a:rPr>
              <a:t>  </a:t>
            </a:r>
            <a:r>
              <a:rPr lang="el-GR" sz="2100" smtClean="0">
                <a:cs typeface="Arial" charset="0"/>
              </a:rPr>
              <a:t>ε</a:t>
            </a:r>
            <a:r>
              <a:rPr lang="en-US" sz="2100" baseline="-10000" smtClean="0"/>
              <a:t>ij</a:t>
            </a:r>
            <a:r>
              <a:rPr lang="en-US" sz="2100" smtClean="0"/>
              <a:t>  =   Individual-level error term</a:t>
            </a:r>
          </a:p>
          <a:p>
            <a:pPr eaLnBrk="1" hangingPunct="1">
              <a:lnSpc>
                <a:spcPct val="110000"/>
              </a:lnSpc>
              <a:buFont typeface="Wingdings" pitchFamily="2" charset="2"/>
              <a:buNone/>
            </a:pPr>
            <a:endParaRPr lang="en-US" sz="2100" smtClean="0"/>
          </a:p>
          <a:p>
            <a:pPr eaLnBrk="1" hangingPunct="1"/>
            <a:r>
              <a:rPr lang="en-US" sz="2100" smtClean="0"/>
              <a:t>Program participation equation:      Program</a:t>
            </a:r>
            <a:r>
              <a:rPr lang="en-US" sz="2100" baseline="-10000" smtClean="0"/>
              <a:t>j</a:t>
            </a:r>
            <a:r>
              <a:rPr lang="en-US" sz="2100" smtClean="0"/>
              <a:t> = f( Z2</a:t>
            </a:r>
            <a:r>
              <a:rPr lang="en-US" sz="2100" baseline="-10000" smtClean="0"/>
              <a:t>j</a:t>
            </a:r>
            <a:r>
              <a:rPr lang="en-US" sz="2100" smtClean="0"/>
              <a:t> , </a:t>
            </a:r>
            <a:r>
              <a:rPr lang="el-GR" sz="2100" smtClean="0">
                <a:cs typeface="Arial" charset="0"/>
              </a:rPr>
              <a:t>μ</a:t>
            </a:r>
            <a:r>
              <a:rPr lang="en-US" sz="2100" baseline="-10000" smtClean="0"/>
              <a:t>j</a:t>
            </a:r>
            <a:r>
              <a:rPr lang="en-US" sz="2100" smtClean="0">
                <a:cs typeface="Arial" charset="0"/>
              </a:rPr>
              <a:t> )</a:t>
            </a:r>
          </a:p>
          <a:p>
            <a:pPr eaLnBrk="1" hangingPunct="1">
              <a:buFont typeface="Wingdings" pitchFamily="2" charset="2"/>
              <a:buNone/>
            </a:pPr>
            <a:r>
              <a:rPr lang="en-US" sz="2100" smtClean="0">
                <a:cs typeface="Arial" charset="0"/>
              </a:rPr>
              <a:t>Where,</a:t>
            </a:r>
          </a:p>
          <a:p>
            <a:pPr eaLnBrk="1" hangingPunct="1">
              <a:lnSpc>
                <a:spcPct val="90000"/>
              </a:lnSpc>
              <a:buFont typeface="Wingdings" pitchFamily="2" charset="2"/>
              <a:buNone/>
            </a:pPr>
            <a:r>
              <a:rPr lang="en-US" sz="2100" smtClean="0"/>
              <a:t> Z2</a:t>
            </a:r>
            <a:r>
              <a:rPr lang="en-US" sz="2100" baseline="-10000" smtClean="0"/>
              <a:t>j</a:t>
            </a:r>
            <a:r>
              <a:rPr lang="en-US" sz="2100" smtClean="0"/>
              <a:t> =  Community characteristics, observed</a:t>
            </a:r>
          </a:p>
          <a:p>
            <a:pPr eaLnBrk="1" hangingPunct="1">
              <a:lnSpc>
                <a:spcPct val="80000"/>
              </a:lnSpc>
              <a:buFont typeface="Wingdings" pitchFamily="2" charset="2"/>
              <a:buNone/>
            </a:pPr>
            <a:r>
              <a:rPr lang="en-US" sz="2100" smtClean="0">
                <a:cs typeface="Arial" charset="0"/>
              </a:rPr>
              <a:t> </a:t>
            </a:r>
            <a:r>
              <a:rPr lang="el-GR" sz="2100" smtClean="0">
                <a:cs typeface="Arial" charset="0"/>
              </a:rPr>
              <a:t>μ</a:t>
            </a:r>
            <a:r>
              <a:rPr lang="en-US" sz="2100" baseline="-10000" smtClean="0"/>
              <a:t>j</a:t>
            </a:r>
            <a:r>
              <a:rPr lang="en-US" sz="2100" smtClean="0">
                <a:cs typeface="Arial" charset="0"/>
              </a:rPr>
              <a:t>  =  Community characteristics, unobserved</a:t>
            </a:r>
          </a:p>
          <a:p>
            <a:pPr eaLnBrk="1" hangingPunct="1">
              <a:buFont typeface="Wingdings" pitchFamily="2" charset="2"/>
              <a:buNone/>
            </a:pPr>
            <a:endParaRPr lang="en-US" sz="2100" smtClean="0">
              <a:cs typeface="Arial" charset="0"/>
            </a:endParaRPr>
          </a:p>
          <a:p>
            <a:pPr eaLnBrk="1" hangingPunct="1">
              <a:buFont typeface="Wingdings" pitchFamily="2" charset="2"/>
              <a:buNone/>
            </a:pPr>
            <a:r>
              <a:rPr lang="en-US" sz="2100" smtClean="0">
                <a:cs typeface="Arial" charset="0"/>
              </a:rPr>
              <a:t>Estimation requires variables that influence program placement but no the outcome Y (called Instrumental variables)</a:t>
            </a:r>
          </a:p>
        </p:txBody>
      </p:sp>
      <p:grpSp>
        <p:nvGrpSpPr>
          <p:cNvPr id="56324" name="Group 4"/>
          <p:cNvGrpSpPr>
            <a:grpSpLocks/>
          </p:cNvGrpSpPr>
          <p:nvPr/>
        </p:nvGrpSpPr>
        <p:grpSpPr bwMode="auto">
          <a:xfrm>
            <a:off x="0" y="838200"/>
            <a:ext cx="9132888" cy="152400"/>
            <a:chOff x="0" y="900"/>
            <a:chExt cx="5753" cy="96"/>
          </a:xfrm>
        </p:grpSpPr>
        <p:sp>
          <p:nvSpPr>
            <p:cNvPr id="56325"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56326"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6"/>
          <p:cNvSpPr>
            <a:spLocks noChangeArrowheads="1"/>
          </p:cNvSpPr>
          <p:nvPr/>
        </p:nvSpPr>
        <p:spPr bwMode="auto">
          <a:xfrm>
            <a:off x="1371600" y="3352800"/>
            <a:ext cx="6400800" cy="1752600"/>
          </a:xfrm>
          <a:prstGeom prst="rect">
            <a:avLst/>
          </a:prstGeom>
          <a:noFill/>
          <a:ln w="9525">
            <a:noFill/>
            <a:miter lim="800000"/>
            <a:headEnd/>
            <a:tailEnd/>
          </a:ln>
        </p:spPr>
        <p:txBody>
          <a:bodyPr/>
          <a:lstStyle/>
          <a:p>
            <a:pPr algn="ctr"/>
            <a:endParaRPr lang="en-GB" sz="2400" b="1">
              <a:solidFill>
                <a:srgbClr val="FFFF66"/>
              </a:solidFill>
            </a:endParaRPr>
          </a:p>
        </p:txBody>
      </p:sp>
      <p:sp>
        <p:nvSpPr>
          <p:cNvPr id="57347" name="Rectangle 1027"/>
          <p:cNvSpPr>
            <a:spLocks noGrp="1" noChangeArrowheads="1"/>
          </p:cNvSpPr>
          <p:nvPr>
            <p:ph type="body" idx="1"/>
          </p:nvPr>
        </p:nvSpPr>
        <p:spPr>
          <a:xfrm>
            <a:off x="0" y="304800"/>
            <a:ext cx="9144000" cy="6934200"/>
          </a:xfrm>
          <a:noFill/>
        </p:spPr>
        <p:txBody>
          <a:bodyPr/>
          <a:lstStyle/>
          <a:p>
            <a:pPr eaLnBrk="1" hangingPunct="1">
              <a:buFont typeface="Wingdings" pitchFamily="2" charset="2"/>
              <a:buNone/>
            </a:pPr>
            <a:r>
              <a:rPr lang="en-US" sz="2300" smtClean="0">
                <a:solidFill>
                  <a:schemeClr val="tx2"/>
                </a:solidFill>
              </a:rPr>
              <a:t>Non-experimental designs</a:t>
            </a:r>
          </a:p>
          <a:p>
            <a:pPr eaLnBrk="1" hangingPunct="1">
              <a:lnSpc>
                <a:spcPct val="90000"/>
              </a:lnSpc>
              <a:buFont typeface="Wingdings" pitchFamily="2" charset="2"/>
              <a:buNone/>
            </a:pPr>
            <a:endParaRPr lang="en-US" sz="2300" smtClean="0"/>
          </a:p>
          <a:p>
            <a:pPr eaLnBrk="1" hangingPunct="1"/>
            <a:r>
              <a:rPr lang="en-US" sz="2300" smtClean="0"/>
              <a:t>If you have panel data and your model is linear, alternative procedure to control for unobserved factors is Difference-in-Difference model:</a:t>
            </a:r>
          </a:p>
          <a:p>
            <a:pPr eaLnBrk="1" hangingPunct="1">
              <a:lnSpc>
                <a:spcPct val="120000"/>
              </a:lnSpc>
              <a:buFont typeface="Wingdings" pitchFamily="2" charset="2"/>
              <a:buNone/>
            </a:pPr>
            <a:r>
              <a:rPr lang="en-US" sz="2300" smtClean="0"/>
              <a:t>At time 1:     Y</a:t>
            </a:r>
            <a:r>
              <a:rPr lang="en-US" sz="2300" baseline="-10000" smtClean="0"/>
              <a:t>ij1</a:t>
            </a:r>
            <a:r>
              <a:rPr lang="en-US" sz="2300" smtClean="0"/>
              <a:t> = </a:t>
            </a:r>
            <a:r>
              <a:rPr lang="el-GR" sz="2300" smtClean="0">
                <a:cs typeface="Arial" charset="0"/>
              </a:rPr>
              <a:t>α</a:t>
            </a:r>
            <a:r>
              <a:rPr lang="en-US" sz="2300" baseline="-25000" smtClean="0">
                <a:cs typeface="Arial" charset="0"/>
              </a:rPr>
              <a:t>0</a:t>
            </a:r>
            <a:r>
              <a:rPr lang="en-US" sz="2300" smtClean="0"/>
              <a:t> + </a:t>
            </a:r>
            <a:r>
              <a:rPr lang="el-GR" sz="2300" smtClean="0">
                <a:cs typeface="Arial" charset="0"/>
              </a:rPr>
              <a:t>α</a:t>
            </a:r>
            <a:r>
              <a:rPr lang="en-US" sz="2300" baseline="-25000" smtClean="0">
                <a:cs typeface="Arial" charset="0"/>
              </a:rPr>
              <a:t>1</a:t>
            </a:r>
            <a:r>
              <a:rPr lang="en-US" sz="2300" smtClean="0"/>
              <a:t> X</a:t>
            </a:r>
            <a:r>
              <a:rPr lang="en-US" sz="2300" baseline="-10000" smtClean="0"/>
              <a:t>ij1</a:t>
            </a:r>
            <a:r>
              <a:rPr lang="en-US" sz="2300" smtClean="0"/>
              <a:t> + </a:t>
            </a:r>
            <a:r>
              <a:rPr lang="el-GR" sz="2300" smtClean="0">
                <a:cs typeface="Arial" charset="0"/>
              </a:rPr>
              <a:t>α</a:t>
            </a:r>
            <a:r>
              <a:rPr lang="en-US" sz="2300" baseline="-25000" smtClean="0">
                <a:cs typeface="Arial" charset="0"/>
              </a:rPr>
              <a:t>2</a:t>
            </a:r>
            <a:r>
              <a:rPr lang="en-US" sz="2300" smtClean="0"/>
              <a:t> Program</a:t>
            </a:r>
            <a:r>
              <a:rPr lang="en-US" sz="2300" baseline="-10000" smtClean="0"/>
              <a:t>j1</a:t>
            </a:r>
            <a:r>
              <a:rPr lang="en-US" sz="2300" smtClean="0"/>
              <a:t> + </a:t>
            </a:r>
            <a:r>
              <a:rPr lang="el-GR" sz="2300" smtClean="0">
                <a:cs typeface="Arial" charset="0"/>
              </a:rPr>
              <a:t>α</a:t>
            </a:r>
            <a:r>
              <a:rPr lang="en-US" sz="2300" baseline="-25000" smtClean="0">
                <a:cs typeface="Arial" charset="0"/>
              </a:rPr>
              <a:t>3</a:t>
            </a:r>
            <a:r>
              <a:rPr lang="en-US" sz="2300" smtClean="0"/>
              <a:t> Z</a:t>
            </a:r>
            <a:r>
              <a:rPr lang="en-US" sz="2300" baseline="-10000" smtClean="0"/>
              <a:t>j1</a:t>
            </a:r>
            <a:r>
              <a:rPr lang="en-US" sz="2300" smtClean="0"/>
              <a:t> + </a:t>
            </a:r>
            <a:r>
              <a:rPr lang="el-GR" sz="2300" smtClean="0">
                <a:cs typeface="Arial" charset="0"/>
              </a:rPr>
              <a:t>μ</a:t>
            </a:r>
            <a:r>
              <a:rPr lang="en-US" sz="2300" baseline="-10000" smtClean="0"/>
              <a:t>j</a:t>
            </a:r>
            <a:r>
              <a:rPr lang="en-US" sz="2300" smtClean="0"/>
              <a:t> +</a:t>
            </a:r>
            <a:r>
              <a:rPr lang="en-US" sz="2300" smtClean="0">
                <a:cs typeface="Arial" charset="0"/>
              </a:rPr>
              <a:t> </a:t>
            </a:r>
            <a:r>
              <a:rPr lang="el-GR" smtClean="0">
                <a:cs typeface="Arial" charset="0"/>
              </a:rPr>
              <a:t>ε</a:t>
            </a:r>
            <a:r>
              <a:rPr lang="en-US" sz="2300" baseline="-10000" smtClean="0"/>
              <a:t>ij1</a:t>
            </a:r>
            <a:r>
              <a:rPr lang="en-US" sz="2300" smtClean="0"/>
              <a:t> </a:t>
            </a:r>
          </a:p>
          <a:p>
            <a:pPr eaLnBrk="1" hangingPunct="1">
              <a:lnSpc>
                <a:spcPct val="120000"/>
              </a:lnSpc>
              <a:buFont typeface="Wingdings" pitchFamily="2" charset="2"/>
              <a:buNone/>
            </a:pPr>
            <a:r>
              <a:rPr lang="en-US" sz="2300" smtClean="0"/>
              <a:t>At time 2:     Y</a:t>
            </a:r>
            <a:r>
              <a:rPr lang="en-US" sz="2300" baseline="-10000" smtClean="0"/>
              <a:t>ij2</a:t>
            </a:r>
            <a:r>
              <a:rPr lang="en-US" sz="2300" smtClean="0"/>
              <a:t> = </a:t>
            </a:r>
            <a:r>
              <a:rPr lang="el-GR" sz="2300" smtClean="0">
                <a:cs typeface="Arial" charset="0"/>
              </a:rPr>
              <a:t>α</a:t>
            </a:r>
            <a:r>
              <a:rPr lang="en-US" sz="2300" baseline="-25000" smtClean="0">
                <a:cs typeface="Arial" charset="0"/>
              </a:rPr>
              <a:t>0</a:t>
            </a:r>
            <a:r>
              <a:rPr lang="en-US" sz="2300" smtClean="0"/>
              <a:t> + </a:t>
            </a:r>
            <a:r>
              <a:rPr lang="el-GR" sz="2300" smtClean="0">
                <a:cs typeface="Arial" charset="0"/>
              </a:rPr>
              <a:t>α</a:t>
            </a:r>
            <a:r>
              <a:rPr lang="en-US" sz="2300" baseline="-25000" smtClean="0">
                <a:cs typeface="Arial" charset="0"/>
              </a:rPr>
              <a:t>1</a:t>
            </a:r>
            <a:r>
              <a:rPr lang="en-US" sz="2300" smtClean="0"/>
              <a:t> X</a:t>
            </a:r>
            <a:r>
              <a:rPr lang="en-US" sz="2300" baseline="-10000" smtClean="0"/>
              <a:t>ij2</a:t>
            </a:r>
            <a:r>
              <a:rPr lang="en-US" sz="2300" smtClean="0"/>
              <a:t> + </a:t>
            </a:r>
            <a:r>
              <a:rPr lang="el-GR" sz="2300" smtClean="0">
                <a:cs typeface="Arial" charset="0"/>
              </a:rPr>
              <a:t>α</a:t>
            </a:r>
            <a:r>
              <a:rPr lang="en-US" sz="2300" baseline="-25000" smtClean="0">
                <a:cs typeface="Arial" charset="0"/>
              </a:rPr>
              <a:t>2</a:t>
            </a:r>
            <a:r>
              <a:rPr lang="en-US" sz="2300" smtClean="0"/>
              <a:t> Program</a:t>
            </a:r>
            <a:r>
              <a:rPr lang="en-US" sz="2300" baseline="-10000" smtClean="0"/>
              <a:t>j2</a:t>
            </a:r>
            <a:r>
              <a:rPr lang="en-US" sz="2300" smtClean="0"/>
              <a:t> + </a:t>
            </a:r>
            <a:r>
              <a:rPr lang="el-GR" sz="2300" smtClean="0">
                <a:cs typeface="Arial" charset="0"/>
              </a:rPr>
              <a:t>α</a:t>
            </a:r>
            <a:r>
              <a:rPr lang="en-US" sz="2300" baseline="-25000" smtClean="0">
                <a:cs typeface="Arial" charset="0"/>
              </a:rPr>
              <a:t>3</a:t>
            </a:r>
            <a:r>
              <a:rPr lang="en-US" sz="2300" smtClean="0"/>
              <a:t> Z</a:t>
            </a:r>
            <a:r>
              <a:rPr lang="en-US" sz="2300" baseline="-10000" smtClean="0"/>
              <a:t>j2</a:t>
            </a:r>
            <a:r>
              <a:rPr lang="en-US" sz="2300" smtClean="0"/>
              <a:t> + </a:t>
            </a:r>
            <a:r>
              <a:rPr lang="el-GR" sz="2300" smtClean="0">
                <a:cs typeface="Arial" charset="0"/>
              </a:rPr>
              <a:t>μ</a:t>
            </a:r>
            <a:r>
              <a:rPr lang="en-US" sz="2300" baseline="-10000" smtClean="0"/>
              <a:t>j</a:t>
            </a:r>
            <a:r>
              <a:rPr lang="en-US" sz="2300" smtClean="0"/>
              <a:t> +</a:t>
            </a:r>
            <a:r>
              <a:rPr lang="en-US" sz="2300" smtClean="0">
                <a:cs typeface="Arial" charset="0"/>
              </a:rPr>
              <a:t> </a:t>
            </a:r>
            <a:r>
              <a:rPr lang="el-GR" smtClean="0">
                <a:cs typeface="Arial" charset="0"/>
              </a:rPr>
              <a:t>ε</a:t>
            </a:r>
            <a:r>
              <a:rPr lang="en-US" sz="2300" baseline="-10000" smtClean="0"/>
              <a:t>ij2</a:t>
            </a:r>
            <a:endParaRPr lang="en-US" sz="2300" smtClean="0"/>
          </a:p>
          <a:p>
            <a:pPr eaLnBrk="1" hangingPunct="1">
              <a:buFont typeface="Wingdings" pitchFamily="2" charset="2"/>
              <a:buNone/>
            </a:pPr>
            <a:endParaRPr lang="en-US" sz="2300" smtClean="0"/>
          </a:p>
          <a:p>
            <a:pPr eaLnBrk="1" hangingPunct="1">
              <a:lnSpc>
                <a:spcPct val="50000"/>
              </a:lnSpc>
              <a:buFont typeface="Wingdings" pitchFamily="2" charset="2"/>
              <a:buNone/>
            </a:pPr>
            <a:endParaRPr lang="en-US" sz="2300" smtClean="0"/>
          </a:p>
          <a:p>
            <a:pPr eaLnBrk="1" hangingPunct="1">
              <a:lnSpc>
                <a:spcPct val="50000"/>
              </a:lnSpc>
              <a:buFont typeface="Wingdings" pitchFamily="2" charset="2"/>
              <a:buNone/>
            </a:pPr>
            <a:r>
              <a:rPr lang="en-US" sz="2300" smtClean="0"/>
              <a:t>   Take difference Time 2 – Time 1:</a:t>
            </a:r>
          </a:p>
          <a:p>
            <a:pPr eaLnBrk="1" hangingPunct="1">
              <a:lnSpc>
                <a:spcPct val="50000"/>
              </a:lnSpc>
              <a:buFont typeface="Wingdings" pitchFamily="2" charset="2"/>
              <a:buNone/>
            </a:pPr>
            <a:endParaRPr lang="en-US" sz="2300" smtClean="0"/>
          </a:p>
          <a:p>
            <a:pPr eaLnBrk="1" hangingPunct="1">
              <a:lnSpc>
                <a:spcPct val="10000"/>
              </a:lnSpc>
              <a:buFont typeface="Wingdings" pitchFamily="2" charset="2"/>
              <a:buNone/>
            </a:pPr>
            <a:endParaRPr lang="en-US" sz="2300" smtClean="0"/>
          </a:p>
          <a:p>
            <a:pPr eaLnBrk="1" hangingPunct="1">
              <a:lnSpc>
                <a:spcPct val="90000"/>
              </a:lnSpc>
              <a:buFont typeface="Wingdings" pitchFamily="2" charset="2"/>
              <a:buNone/>
            </a:pPr>
            <a:r>
              <a:rPr lang="en-US" sz="2300" smtClean="0"/>
              <a:t>(Y</a:t>
            </a:r>
            <a:r>
              <a:rPr lang="en-US" sz="2300" baseline="-10000" smtClean="0"/>
              <a:t>ij2</a:t>
            </a:r>
            <a:r>
              <a:rPr lang="en-US" sz="2300" smtClean="0"/>
              <a:t>–Y</a:t>
            </a:r>
            <a:r>
              <a:rPr lang="en-US" sz="2300" baseline="-10000" smtClean="0"/>
              <a:t>ij1</a:t>
            </a:r>
            <a:r>
              <a:rPr lang="en-US" sz="2300" smtClean="0"/>
              <a:t>)= </a:t>
            </a:r>
            <a:r>
              <a:rPr lang="el-GR" sz="2300" smtClean="0">
                <a:cs typeface="Arial" charset="0"/>
              </a:rPr>
              <a:t>α</a:t>
            </a:r>
            <a:r>
              <a:rPr lang="en-US" sz="2300" baseline="-25000" smtClean="0">
                <a:cs typeface="Arial" charset="0"/>
              </a:rPr>
              <a:t>1</a:t>
            </a:r>
            <a:r>
              <a:rPr lang="en-US" sz="2300" smtClean="0"/>
              <a:t>(X</a:t>
            </a:r>
            <a:r>
              <a:rPr lang="en-US" sz="2300" baseline="-10000" smtClean="0"/>
              <a:t>ij2</a:t>
            </a:r>
            <a:r>
              <a:rPr lang="en-US" sz="2300" smtClean="0"/>
              <a:t> – X</a:t>
            </a:r>
            <a:r>
              <a:rPr lang="en-US" sz="2300" baseline="-10000" smtClean="0"/>
              <a:t>ij1</a:t>
            </a:r>
            <a:r>
              <a:rPr lang="en-US" sz="2300" smtClean="0"/>
              <a:t>) + </a:t>
            </a:r>
            <a:r>
              <a:rPr lang="el-GR" sz="2300" smtClean="0">
                <a:cs typeface="Arial" charset="0"/>
              </a:rPr>
              <a:t>α</a:t>
            </a:r>
            <a:r>
              <a:rPr lang="en-US" sz="2300" baseline="-25000" smtClean="0">
                <a:cs typeface="Arial" charset="0"/>
              </a:rPr>
              <a:t>2</a:t>
            </a:r>
            <a:r>
              <a:rPr lang="en-US" sz="2300" smtClean="0"/>
              <a:t>(Program</a:t>
            </a:r>
            <a:r>
              <a:rPr lang="en-US" sz="2300" baseline="-10000" smtClean="0"/>
              <a:t>j2</a:t>
            </a:r>
            <a:r>
              <a:rPr lang="en-US" sz="2300" smtClean="0"/>
              <a:t> – Program</a:t>
            </a:r>
            <a:r>
              <a:rPr lang="en-US" sz="2300" baseline="-10000" smtClean="0"/>
              <a:t>j1</a:t>
            </a:r>
            <a:r>
              <a:rPr lang="en-US" sz="2300" smtClean="0"/>
              <a:t>)+ </a:t>
            </a:r>
            <a:r>
              <a:rPr lang="el-GR" sz="2300" smtClean="0">
                <a:cs typeface="Arial" charset="0"/>
              </a:rPr>
              <a:t>α</a:t>
            </a:r>
            <a:r>
              <a:rPr lang="en-US" sz="2300" baseline="-25000" smtClean="0">
                <a:cs typeface="Arial" charset="0"/>
              </a:rPr>
              <a:t>3</a:t>
            </a:r>
            <a:r>
              <a:rPr lang="en-US" sz="2300" smtClean="0"/>
              <a:t>(Z</a:t>
            </a:r>
            <a:r>
              <a:rPr lang="en-US" sz="2300" baseline="-10000" smtClean="0"/>
              <a:t>j2</a:t>
            </a:r>
            <a:r>
              <a:rPr lang="en-US" sz="2300" smtClean="0"/>
              <a:t> – Z</a:t>
            </a:r>
            <a:r>
              <a:rPr lang="en-US" sz="2300" baseline="-10000" smtClean="0"/>
              <a:t>j12</a:t>
            </a:r>
            <a:r>
              <a:rPr lang="en-US" sz="2300" smtClean="0"/>
              <a:t>)+ (</a:t>
            </a:r>
            <a:r>
              <a:rPr lang="el-GR" smtClean="0">
                <a:cs typeface="Arial" charset="0"/>
              </a:rPr>
              <a:t>ε</a:t>
            </a:r>
            <a:r>
              <a:rPr lang="en-US" sz="2300" baseline="-10000" smtClean="0"/>
              <a:t>ij2 – </a:t>
            </a:r>
            <a:r>
              <a:rPr lang="el-GR" smtClean="0">
                <a:cs typeface="Arial" charset="0"/>
              </a:rPr>
              <a:t>ε</a:t>
            </a:r>
            <a:r>
              <a:rPr lang="en-US" sz="2300" baseline="-10000" smtClean="0"/>
              <a:t>ij1</a:t>
            </a:r>
            <a:r>
              <a:rPr lang="en-US" sz="2300" smtClean="0"/>
              <a:t>)</a:t>
            </a:r>
          </a:p>
          <a:p>
            <a:pPr eaLnBrk="1" hangingPunct="1">
              <a:buFont typeface="Wingdings" pitchFamily="2" charset="2"/>
              <a:buNone/>
            </a:pPr>
            <a:endParaRPr lang="en-US" sz="2300" smtClean="0"/>
          </a:p>
          <a:p>
            <a:pPr eaLnBrk="1" hangingPunct="1">
              <a:buFont typeface="Wingdings" pitchFamily="2" charset="2"/>
              <a:buNone/>
            </a:pPr>
            <a:r>
              <a:rPr lang="en-US" sz="2300" smtClean="0"/>
              <a:t>Notice that the unobserved factors </a:t>
            </a:r>
            <a:r>
              <a:rPr lang="el-GR" sz="2300" smtClean="0">
                <a:cs typeface="Arial" charset="0"/>
              </a:rPr>
              <a:t>μ</a:t>
            </a:r>
            <a:r>
              <a:rPr lang="en-US" sz="2300" baseline="-10000" smtClean="0"/>
              <a:t>j</a:t>
            </a:r>
            <a:r>
              <a:rPr lang="en-US" sz="2300" smtClean="0"/>
              <a:t>  were differenced out. You assume </a:t>
            </a:r>
            <a:r>
              <a:rPr lang="el-GR" sz="2300" smtClean="0">
                <a:cs typeface="Arial" charset="0"/>
              </a:rPr>
              <a:t>μ</a:t>
            </a:r>
            <a:r>
              <a:rPr lang="en-US" sz="2300" baseline="-10000" smtClean="0"/>
              <a:t>j</a:t>
            </a:r>
            <a:r>
              <a:rPr lang="en-US" sz="2300" smtClean="0"/>
              <a:t> term is fixed (unobserved factors do not change over time)</a:t>
            </a:r>
          </a:p>
          <a:p>
            <a:pPr eaLnBrk="1" hangingPunct="1">
              <a:lnSpc>
                <a:spcPct val="50000"/>
              </a:lnSpc>
              <a:buFont typeface="Wingdings" pitchFamily="2" charset="2"/>
              <a:buNone/>
            </a:pPr>
            <a:endParaRPr lang="en-US" sz="2300" smtClean="0"/>
          </a:p>
          <a:p>
            <a:pPr eaLnBrk="1" hangingPunct="1">
              <a:lnSpc>
                <a:spcPct val="50000"/>
              </a:lnSpc>
              <a:buFont typeface="Wingdings" pitchFamily="2" charset="2"/>
              <a:buNone/>
            </a:pPr>
            <a:endParaRPr lang="en-US" sz="2300" smtClean="0"/>
          </a:p>
        </p:txBody>
      </p:sp>
      <p:grpSp>
        <p:nvGrpSpPr>
          <p:cNvPr id="57348" name="Group 1028"/>
          <p:cNvGrpSpPr>
            <a:grpSpLocks/>
          </p:cNvGrpSpPr>
          <p:nvPr/>
        </p:nvGrpSpPr>
        <p:grpSpPr bwMode="auto">
          <a:xfrm>
            <a:off x="0" y="838200"/>
            <a:ext cx="9132888" cy="152400"/>
            <a:chOff x="0" y="900"/>
            <a:chExt cx="5753" cy="96"/>
          </a:xfrm>
        </p:grpSpPr>
        <p:sp>
          <p:nvSpPr>
            <p:cNvPr id="57349" name="Rectangle 1029"/>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w="12700">
              <a:noFill/>
              <a:miter lim="800000"/>
              <a:headEnd/>
              <a:tailEnd/>
            </a:ln>
          </p:spPr>
          <p:txBody>
            <a:bodyPr wrap="none" anchor="ctr"/>
            <a:lstStyle/>
            <a:p>
              <a:endParaRPr lang="en-ZA"/>
            </a:p>
          </p:txBody>
        </p:sp>
        <p:sp>
          <p:nvSpPr>
            <p:cNvPr id="57350" name="Rectangle 1030"/>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w="12700">
              <a:noFill/>
              <a:miter lim="800000"/>
              <a:headEnd/>
              <a:tailEnd/>
            </a:ln>
          </p:spPr>
          <p:txBody>
            <a:bodyPr wrap="none" anchor="ctr"/>
            <a:lstStyle/>
            <a:p>
              <a:endParaRPr lang="en-ZA"/>
            </a:p>
          </p:txBody>
        </p:sp>
      </p:gr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228600"/>
            <a:ext cx="7772400" cy="457200"/>
          </a:xfrm>
        </p:spPr>
        <p:txBody>
          <a:bodyPr/>
          <a:lstStyle/>
          <a:p>
            <a:pPr eaLnBrk="1" hangingPunct="1"/>
            <a:r>
              <a:rPr lang="en-US" sz="3200" smtClean="0"/>
              <a:t>Summary of Evaluation Design Issues</a:t>
            </a:r>
          </a:p>
        </p:txBody>
      </p:sp>
      <p:sp>
        <p:nvSpPr>
          <p:cNvPr id="58371" name="Rectangle 3"/>
          <p:cNvSpPr>
            <a:spLocks noGrp="1" noChangeArrowheads="1"/>
          </p:cNvSpPr>
          <p:nvPr>
            <p:ph type="body" idx="1"/>
          </p:nvPr>
        </p:nvSpPr>
        <p:spPr>
          <a:xfrm>
            <a:off x="685800" y="762000"/>
            <a:ext cx="8001000" cy="5867400"/>
          </a:xfrm>
        </p:spPr>
        <p:txBody>
          <a:bodyPr/>
          <a:lstStyle/>
          <a:p>
            <a:pPr eaLnBrk="1" hangingPunct="1">
              <a:lnSpc>
                <a:spcPct val="150000"/>
              </a:lnSpc>
            </a:pPr>
            <a:r>
              <a:rPr lang="en-US" sz="2300" smtClean="0"/>
              <a:t>Impact evaluation requires to estimate a “counterfactual”</a:t>
            </a:r>
          </a:p>
          <a:p>
            <a:pPr eaLnBrk="1" hangingPunct="1">
              <a:lnSpc>
                <a:spcPct val="130000"/>
              </a:lnSpc>
            </a:pPr>
            <a:r>
              <a:rPr lang="en-US" sz="2300" smtClean="0"/>
              <a:t>Multiple factors influence the health outcome</a:t>
            </a:r>
          </a:p>
          <a:p>
            <a:pPr eaLnBrk="1" hangingPunct="1">
              <a:lnSpc>
                <a:spcPct val="120000"/>
              </a:lnSpc>
            </a:pPr>
            <a:r>
              <a:rPr lang="en-US" sz="2300" smtClean="0"/>
              <a:t>Several relevant factors are unobserved </a:t>
            </a:r>
          </a:p>
          <a:p>
            <a:pPr eaLnBrk="1" hangingPunct="1">
              <a:lnSpc>
                <a:spcPct val="130000"/>
              </a:lnSpc>
            </a:pPr>
            <a:r>
              <a:rPr lang="en-US" sz="2300" smtClean="0"/>
              <a:t>Selection into the program is decided by the individuals</a:t>
            </a:r>
          </a:p>
          <a:p>
            <a:pPr eaLnBrk="1" hangingPunct="1">
              <a:lnSpc>
                <a:spcPct val="110000"/>
              </a:lnSpc>
            </a:pPr>
            <a:r>
              <a:rPr lang="en-US" sz="2300" smtClean="0"/>
              <a:t>Program allocation is decided by program managers</a:t>
            </a:r>
          </a:p>
          <a:p>
            <a:pPr eaLnBrk="1" hangingPunct="1">
              <a:lnSpc>
                <a:spcPct val="110000"/>
              </a:lnSpc>
            </a:pPr>
            <a:r>
              <a:rPr lang="en-US" sz="2300" smtClean="0"/>
              <a:t>Incomplete data means that we have to control for unobserved factors</a:t>
            </a:r>
          </a:p>
          <a:p>
            <a:pPr eaLnBrk="1" hangingPunct="1"/>
            <a:r>
              <a:rPr lang="en-US" sz="2300" smtClean="0"/>
              <a:t>Randomization “balances” the distribution of observed and unobserved factors between participants and non-participants</a:t>
            </a:r>
          </a:p>
          <a:p>
            <a:pPr eaLnBrk="1" hangingPunct="1"/>
            <a:r>
              <a:rPr lang="en-US" sz="2300" smtClean="0"/>
              <a:t>Non-randomization designs are used for evaluation programs but might not control for unobserved factors in a satisfactory way</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228600"/>
            <a:ext cx="7772400" cy="457200"/>
          </a:xfrm>
        </p:spPr>
        <p:txBody>
          <a:bodyPr/>
          <a:lstStyle/>
          <a:p>
            <a:pPr eaLnBrk="1" hangingPunct="1"/>
            <a:r>
              <a:rPr lang="en-US" sz="3200" smtClean="0"/>
              <a:t>So, for evaluation design</a:t>
            </a:r>
          </a:p>
        </p:txBody>
      </p:sp>
      <p:sp>
        <p:nvSpPr>
          <p:cNvPr id="59395" name="Rectangle 3"/>
          <p:cNvSpPr>
            <a:spLocks noGrp="1" noChangeArrowheads="1"/>
          </p:cNvSpPr>
          <p:nvPr>
            <p:ph type="body" idx="1"/>
          </p:nvPr>
        </p:nvSpPr>
        <p:spPr>
          <a:xfrm>
            <a:off x="685800" y="762000"/>
            <a:ext cx="8001000" cy="5867400"/>
          </a:xfrm>
        </p:spPr>
        <p:txBody>
          <a:bodyPr/>
          <a:lstStyle/>
          <a:p>
            <a:pPr eaLnBrk="1" hangingPunct="1">
              <a:lnSpc>
                <a:spcPct val="150000"/>
              </a:lnSpc>
            </a:pPr>
            <a:r>
              <a:rPr lang="en-US" sz="2400" smtClean="0"/>
              <a:t>Develop a clear and simple conceptual framework</a:t>
            </a:r>
          </a:p>
          <a:p>
            <a:pPr eaLnBrk="1" hangingPunct="1">
              <a:lnSpc>
                <a:spcPct val="110000"/>
              </a:lnSpc>
            </a:pPr>
            <a:r>
              <a:rPr lang="en-US" sz="2400" smtClean="0"/>
              <a:t>Identify your target population</a:t>
            </a:r>
          </a:p>
          <a:p>
            <a:pPr eaLnBrk="1" hangingPunct="1">
              <a:lnSpc>
                <a:spcPct val="120000"/>
              </a:lnSpc>
            </a:pPr>
            <a:r>
              <a:rPr lang="en-US" sz="2400" smtClean="0"/>
              <a:t>Identify a group that could serve as a “comparison” group</a:t>
            </a:r>
          </a:p>
          <a:p>
            <a:pPr eaLnBrk="1" hangingPunct="1">
              <a:lnSpc>
                <a:spcPct val="120000"/>
              </a:lnSpc>
            </a:pPr>
            <a:r>
              <a:rPr lang="en-US" sz="2400" smtClean="0"/>
              <a:t>Guide your data collection with conceptual framework</a:t>
            </a:r>
          </a:p>
          <a:p>
            <a:pPr eaLnBrk="1" hangingPunct="1">
              <a:lnSpc>
                <a:spcPct val="110000"/>
              </a:lnSpc>
            </a:pPr>
            <a:r>
              <a:rPr lang="en-US" sz="2400" smtClean="0"/>
              <a:t>If program is targeted, collect data on factors influencing program targeting</a:t>
            </a:r>
          </a:p>
          <a:p>
            <a:pPr eaLnBrk="1" hangingPunct="1">
              <a:lnSpc>
                <a:spcPct val="120000"/>
              </a:lnSpc>
            </a:pPr>
            <a:r>
              <a:rPr lang="en-US" sz="2400" smtClean="0"/>
              <a:t>Make sure sample of analysis is representative of target population</a:t>
            </a:r>
          </a:p>
          <a:p>
            <a:pPr eaLnBrk="1" hangingPunct="1">
              <a:lnSpc>
                <a:spcPct val="150000"/>
              </a:lnSpc>
            </a:pPr>
            <a:r>
              <a:rPr lang="en-US" sz="2400" smtClean="0"/>
              <a:t>Make a case for randomization</a:t>
            </a:r>
          </a:p>
          <a:p>
            <a:pPr eaLnBrk="1" hangingPunct="1"/>
            <a:endParaRPr lang="en-US" sz="24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228600"/>
            <a:ext cx="7772400" cy="457200"/>
          </a:xfrm>
        </p:spPr>
        <p:txBody>
          <a:bodyPr/>
          <a:lstStyle/>
          <a:p>
            <a:pPr eaLnBrk="1" hangingPunct="1"/>
            <a:r>
              <a:rPr lang="en-US" sz="3200" smtClean="0"/>
              <a:t>So, for evaluation design</a:t>
            </a:r>
          </a:p>
        </p:txBody>
      </p:sp>
      <p:sp>
        <p:nvSpPr>
          <p:cNvPr id="60419" name="Rectangle 3"/>
          <p:cNvSpPr>
            <a:spLocks noGrp="1" noChangeArrowheads="1"/>
          </p:cNvSpPr>
          <p:nvPr>
            <p:ph type="body" idx="1"/>
          </p:nvPr>
        </p:nvSpPr>
        <p:spPr>
          <a:xfrm>
            <a:off x="685800" y="762000"/>
            <a:ext cx="8001000" cy="5867400"/>
          </a:xfrm>
        </p:spPr>
        <p:txBody>
          <a:bodyPr/>
          <a:lstStyle/>
          <a:p>
            <a:pPr eaLnBrk="1" hangingPunct="1">
              <a:buFont typeface="Wingdings" pitchFamily="2" charset="2"/>
              <a:buNone/>
            </a:pPr>
            <a:r>
              <a:rPr lang="en-US" sz="2400" u="sng" smtClean="0"/>
              <a:t>Recommendations</a:t>
            </a:r>
            <a:r>
              <a:rPr lang="en-US" sz="2400" smtClean="0"/>
              <a:t>:</a:t>
            </a:r>
          </a:p>
          <a:p>
            <a:pPr eaLnBrk="1" hangingPunct="1"/>
            <a:r>
              <a:rPr lang="en-US" sz="2400" smtClean="0"/>
              <a:t>Design and implement an evaluation plan at the beginning of the program, not at the end.</a:t>
            </a:r>
          </a:p>
          <a:p>
            <a:pPr eaLnBrk="1" hangingPunct="1">
              <a:buFont typeface="Wingdings" pitchFamily="2" charset="2"/>
              <a:buNone/>
            </a:pPr>
            <a:r>
              <a:rPr lang="en-US" sz="2400" smtClean="0"/>
              <a:t>    If you start after the program began, you might have missed the opportunity to get data on:</a:t>
            </a:r>
          </a:p>
          <a:p>
            <a:pPr eaLnBrk="1" hangingPunct="1">
              <a:buFont typeface="Wingdings" pitchFamily="2" charset="2"/>
              <a:buNone/>
            </a:pPr>
            <a:r>
              <a:rPr lang="en-US" sz="2400" smtClean="0"/>
              <a:t>	+ Baseline situation</a:t>
            </a:r>
          </a:p>
          <a:p>
            <a:pPr eaLnBrk="1" hangingPunct="1">
              <a:buFont typeface="Wingdings" pitchFamily="2" charset="2"/>
              <a:buNone/>
            </a:pPr>
            <a:r>
              <a:rPr lang="en-US" sz="2400" smtClean="0"/>
              <a:t>	+ A group of non-exposed (comparison group)</a:t>
            </a:r>
          </a:p>
          <a:p>
            <a:pPr eaLnBrk="1" hangingPunct="1">
              <a:buFont typeface="Wingdings" pitchFamily="2" charset="2"/>
              <a:buNone/>
            </a:pPr>
            <a:r>
              <a:rPr lang="en-US" sz="2400" smtClean="0"/>
              <a:t>	+ Relevant factors that influence the outcome (even data</a:t>
            </a:r>
          </a:p>
          <a:p>
            <a:pPr eaLnBrk="1" hangingPunct="1">
              <a:lnSpc>
                <a:spcPct val="70000"/>
              </a:lnSpc>
              <a:buFont typeface="Wingdings" pitchFamily="2" charset="2"/>
              <a:buNone/>
            </a:pPr>
            <a:r>
              <a:rPr lang="en-US" sz="2400" smtClean="0"/>
              <a:t>        on the program)</a:t>
            </a:r>
          </a:p>
          <a:p>
            <a:pPr eaLnBrk="1" hangingPunct="1">
              <a:lnSpc>
                <a:spcPct val="70000"/>
              </a:lnSpc>
              <a:buFont typeface="Wingdings" pitchFamily="2" charset="2"/>
              <a:buNone/>
            </a:pPr>
            <a:endParaRPr lang="en-US" sz="2400" smtClean="0"/>
          </a:p>
          <a:p>
            <a:pPr eaLnBrk="1" hangingPunct="1">
              <a:lnSpc>
                <a:spcPct val="90000"/>
              </a:lnSpc>
              <a:buFont typeface="Wingdings" pitchFamily="2" charset="2"/>
              <a:buNone/>
            </a:pPr>
            <a:endParaRPr lang="en-US" sz="2400" smtClean="0"/>
          </a:p>
          <a:p>
            <a:pPr eaLnBrk="1" hangingPunct="1"/>
            <a:endParaRPr lang="en-US" sz="27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observable"/>
          <p:cNvPicPr>
            <a:picLocks noChangeAspect="1" noChangeArrowheads="1"/>
          </p:cNvPicPr>
          <p:nvPr/>
        </p:nvPicPr>
        <p:blipFill>
          <a:blip r:embed="rId3"/>
          <a:srcRect t="19090" r="5890" b="1364"/>
          <a:stretch>
            <a:fillRect/>
          </a:stretch>
        </p:blipFill>
        <p:spPr bwMode="auto">
          <a:xfrm>
            <a:off x="762000" y="182563"/>
            <a:ext cx="7620000" cy="64912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200" dirty="0" smtClean="0"/>
              <a:t>Determining the </a:t>
            </a:r>
            <a:r>
              <a:rPr lang="en-US" sz="3200" dirty="0" smtClean="0">
                <a:solidFill>
                  <a:srgbClr val="FF0066"/>
                </a:solidFill>
              </a:rPr>
              <a:t>cause</a:t>
            </a:r>
            <a:r>
              <a:rPr lang="en-US" sz="3200" dirty="0" smtClean="0"/>
              <a:t> and </a:t>
            </a:r>
            <a:r>
              <a:rPr lang="en-US" sz="3200" dirty="0" smtClean="0">
                <a:solidFill>
                  <a:srgbClr val="FFCC00"/>
                </a:solidFill>
              </a:rPr>
              <a:t>effect</a:t>
            </a:r>
          </a:p>
        </p:txBody>
      </p:sp>
      <p:sp>
        <p:nvSpPr>
          <p:cNvPr id="7171" name="Rectangle 3"/>
          <p:cNvSpPr>
            <a:spLocks noGrp="1" noChangeArrowheads="1"/>
          </p:cNvSpPr>
          <p:nvPr>
            <p:ph type="body" idx="1"/>
          </p:nvPr>
        </p:nvSpPr>
        <p:spPr/>
        <p:txBody>
          <a:bodyPr/>
          <a:lstStyle/>
          <a:p>
            <a:pPr eaLnBrk="1" hangingPunct="1"/>
            <a:r>
              <a:rPr lang="en-US" dirty="0" smtClean="0"/>
              <a:t>Higher levels of peer educator work performance  will lead to  higher rates of consistent condom use among youth .</a:t>
            </a:r>
          </a:p>
          <a:p>
            <a:pPr eaLnBrk="1"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200" dirty="0" smtClean="0"/>
              <a:t>Determining the </a:t>
            </a:r>
            <a:r>
              <a:rPr lang="en-US" sz="3200" dirty="0" smtClean="0">
                <a:solidFill>
                  <a:srgbClr val="FF0066"/>
                </a:solidFill>
              </a:rPr>
              <a:t>cause</a:t>
            </a:r>
            <a:r>
              <a:rPr lang="en-US" sz="3200" dirty="0" smtClean="0"/>
              <a:t> and </a:t>
            </a:r>
            <a:r>
              <a:rPr lang="en-US" sz="3200" dirty="0" smtClean="0">
                <a:solidFill>
                  <a:srgbClr val="FFCC00"/>
                </a:solidFill>
              </a:rPr>
              <a:t>effect</a:t>
            </a:r>
          </a:p>
        </p:txBody>
      </p:sp>
      <p:sp>
        <p:nvSpPr>
          <p:cNvPr id="8195" name="Rectangle 3"/>
          <p:cNvSpPr>
            <a:spLocks noGrp="1" noChangeArrowheads="1"/>
          </p:cNvSpPr>
          <p:nvPr>
            <p:ph type="body" idx="1"/>
          </p:nvPr>
        </p:nvSpPr>
        <p:spPr>
          <a:xfrm>
            <a:off x="228600" y="1600200"/>
            <a:ext cx="8915400" cy="4525963"/>
          </a:xfrm>
        </p:spPr>
        <p:txBody>
          <a:bodyPr/>
          <a:lstStyle/>
          <a:p>
            <a:pPr eaLnBrk="1" hangingPunct="1"/>
            <a:r>
              <a:rPr lang="en-US" dirty="0" smtClean="0">
                <a:solidFill>
                  <a:srgbClr val="FF0066"/>
                </a:solidFill>
              </a:rPr>
              <a:t>Higher levels of peer educator work performance</a:t>
            </a:r>
            <a:r>
              <a:rPr lang="en-US" dirty="0" smtClean="0"/>
              <a:t>  will lead to  </a:t>
            </a:r>
            <a:r>
              <a:rPr lang="en-US" dirty="0" smtClean="0">
                <a:solidFill>
                  <a:srgbClr val="FFCC00"/>
                </a:solidFill>
              </a:rPr>
              <a:t>higher rates of consistent condom use among youth .</a:t>
            </a:r>
          </a:p>
          <a:p>
            <a:pPr eaLnBrk="1" hangingPunct="1"/>
            <a:endParaRPr lang="en-US" dirty="0" smtClean="0">
              <a:solidFill>
                <a:srgbClr val="FFCC00"/>
              </a:solidFill>
            </a:endParaRPr>
          </a:p>
          <a:p>
            <a:pPr eaLnBrk="1" hangingPunct="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dirty="0" smtClean="0"/>
              <a:t>Determining the </a:t>
            </a:r>
            <a:r>
              <a:rPr lang="en-US" sz="3200" dirty="0" smtClean="0">
                <a:solidFill>
                  <a:srgbClr val="FF0066"/>
                </a:solidFill>
              </a:rPr>
              <a:t>cause</a:t>
            </a:r>
            <a:r>
              <a:rPr lang="en-US" sz="3200" dirty="0" smtClean="0"/>
              <a:t> and </a:t>
            </a:r>
            <a:r>
              <a:rPr lang="en-US" sz="3200" dirty="0" smtClean="0">
                <a:solidFill>
                  <a:srgbClr val="FFCC00"/>
                </a:solidFill>
              </a:rPr>
              <a:t>effect</a:t>
            </a:r>
          </a:p>
        </p:txBody>
      </p:sp>
      <p:sp>
        <p:nvSpPr>
          <p:cNvPr id="9219" name="Rectangle 3"/>
          <p:cNvSpPr>
            <a:spLocks noGrp="1" noChangeArrowheads="1"/>
          </p:cNvSpPr>
          <p:nvPr>
            <p:ph type="body" idx="1"/>
          </p:nvPr>
        </p:nvSpPr>
        <p:spPr/>
        <p:txBody>
          <a:bodyPr/>
          <a:lstStyle/>
          <a:p>
            <a:pPr eaLnBrk="1" hangingPunct="1"/>
            <a:r>
              <a:rPr lang="en-US" dirty="0" smtClean="0"/>
              <a:t>Reduced levels of stigma and discrimination will lead to more people  seeking  VCT </a:t>
            </a:r>
            <a:endParaRPr lang="en-GB" dirty="0" smtClean="0"/>
          </a:p>
          <a:p>
            <a:pPr eaLnBrk="1" hangingPunct="1"/>
            <a:endParaRPr lang="en-GB"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dirty="0" smtClean="0"/>
              <a:t>Determining is the </a:t>
            </a:r>
            <a:r>
              <a:rPr lang="en-US" sz="3200" dirty="0" smtClean="0">
                <a:solidFill>
                  <a:srgbClr val="FF0066"/>
                </a:solidFill>
              </a:rPr>
              <a:t>cause</a:t>
            </a:r>
            <a:r>
              <a:rPr lang="en-US" sz="3200" dirty="0" smtClean="0"/>
              <a:t> and </a:t>
            </a:r>
            <a:r>
              <a:rPr lang="en-US" sz="3200" dirty="0" smtClean="0">
                <a:solidFill>
                  <a:srgbClr val="FFCC00"/>
                </a:solidFill>
              </a:rPr>
              <a:t>effect</a:t>
            </a:r>
            <a:r>
              <a:rPr lang="en-US" sz="3200" dirty="0" smtClean="0"/>
              <a:t>?</a:t>
            </a:r>
          </a:p>
        </p:txBody>
      </p:sp>
      <p:sp>
        <p:nvSpPr>
          <p:cNvPr id="10243" name="Rectangle 3"/>
          <p:cNvSpPr>
            <a:spLocks noGrp="1" noChangeArrowheads="1"/>
          </p:cNvSpPr>
          <p:nvPr>
            <p:ph type="body" idx="1"/>
          </p:nvPr>
        </p:nvSpPr>
        <p:spPr/>
        <p:txBody>
          <a:bodyPr/>
          <a:lstStyle/>
          <a:p>
            <a:pPr eaLnBrk="1" hangingPunct="1"/>
            <a:r>
              <a:rPr lang="en-US" dirty="0" smtClean="0">
                <a:solidFill>
                  <a:srgbClr val="FF0066"/>
                </a:solidFill>
              </a:rPr>
              <a:t>Reduced levels of stigma and discrimination</a:t>
            </a:r>
            <a:r>
              <a:rPr lang="en-US" dirty="0" smtClean="0"/>
              <a:t> will lead to more </a:t>
            </a:r>
            <a:r>
              <a:rPr lang="en-US" dirty="0" smtClean="0">
                <a:solidFill>
                  <a:srgbClr val="FFCC00"/>
                </a:solidFill>
              </a:rPr>
              <a:t>people  seeking  VCT </a:t>
            </a:r>
            <a:endParaRPr lang="en-GB" dirty="0" smtClean="0">
              <a:solidFill>
                <a:srgbClr val="FFCC00"/>
              </a:solidFill>
            </a:endParaRPr>
          </a:p>
          <a:p>
            <a:pPr eaLnBrk="1" hangingPunct="1"/>
            <a:endParaRPr lang="en-GB" dirty="0" smtClean="0">
              <a:solidFill>
                <a:srgbClr val="FFCC00"/>
              </a:solidFill>
            </a:endParaRPr>
          </a:p>
          <a:p>
            <a:pPr eaLnBrk="1" hangingPunct="1"/>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
  <a:themeElements>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UP Course overview August 2009 (3)</Template>
  <TotalTime>7424</TotalTime>
  <Words>1879</Words>
  <Application>Microsoft PowerPoint</Application>
  <PresentationFormat>On-screen Show (4:3)</PresentationFormat>
  <Paragraphs>577</Paragraphs>
  <Slides>59</Slides>
  <Notes>59</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MEASURE_Eval_slide_template</vt:lpstr>
      <vt:lpstr> </vt:lpstr>
      <vt:lpstr>Why Evaluate</vt:lpstr>
      <vt:lpstr>Nomenclature</vt:lpstr>
      <vt:lpstr>Slide 4</vt:lpstr>
      <vt:lpstr>Causality</vt:lpstr>
      <vt:lpstr>Determining the cause and effect</vt:lpstr>
      <vt:lpstr>Determining the cause and effect</vt:lpstr>
      <vt:lpstr>Determining the cause and effect</vt:lpstr>
      <vt:lpstr>Determining is the cause and effect?</vt:lpstr>
      <vt:lpstr>Comparing two groups and identifying  the cause and effect</vt:lpstr>
      <vt:lpstr>Comparing two groups and identifying  the cause and effect</vt:lpstr>
      <vt:lpstr>Comparing two groups and identifying  the cause and effect</vt:lpstr>
      <vt:lpstr>Comparing two groups and identifying  the cause and effect</vt:lpstr>
      <vt:lpstr>Evaluation: outcome &amp; impact</vt:lpstr>
      <vt:lpstr>Epidemiological study designs</vt:lpstr>
      <vt:lpstr>Slide 16</vt:lpstr>
      <vt:lpstr>Intervention</vt:lpstr>
      <vt:lpstr>Slide 18</vt:lpstr>
      <vt:lpstr>Slide 19</vt:lpstr>
      <vt:lpstr>Slide 20</vt:lpstr>
      <vt:lpstr>Confounding variables</vt:lpstr>
      <vt:lpstr>Control group</vt:lpstr>
      <vt:lpstr>matching</vt:lpstr>
      <vt:lpstr>randomization</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Summary of Evaluation Design Issues</vt:lpstr>
      <vt:lpstr>So, for evaluation design</vt:lpstr>
      <vt:lpstr>So, for evaluation design</vt:lpstr>
      <vt:lpstr>Slide 59</vt:lpstr>
    </vt:vector>
  </TitlesOfParts>
  <Company>CPC, UNC-CH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Health Programs Effects on Health and Use of Health Services in Nicaragua -  The Post-Hurricane Mitch Reconstruction  Program</dc:title>
  <dc:creator>Carolina Population Center</dc:creator>
  <cp:lastModifiedBy>Dr Andy Beke</cp:lastModifiedBy>
  <cp:revision>214</cp:revision>
  <cp:lastPrinted>2004-01-10T21:11:40Z</cp:lastPrinted>
  <dcterms:created xsi:type="dcterms:W3CDTF">2001-09-28T13:41:56Z</dcterms:created>
  <dcterms:modified xsi:type="dcterms:W3CDTF">2011-03-03T07:32:59Z</dcterms:modified>
</cp:coreProperties>
</file>